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96" r:id="rId6"/>
    <p:sldId id="292" r:id="rId7"/>
    <p:sldId id="289" r:id="rId8"/>
    <p:sldId id="288" r:id="rId9"/>
    <p:sldId id="29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 van Lin" initials="MvL" lastIdx="3" clrIdx="0">
    <p:extLst>
      <p:ext uri="{19B8F6BF-5375-455C-9EA6-DF929625EA0E}">
        <p15:presenceInfo xmlns:p15="http://schemas.microsoft.com/office/powerpoint/2012/main" userId="S::micha.vanlin@tfhc.nl::a17cb3b3-d710-45fc-ac1d-1594066c0b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A92"/>
    <a:srgbClr val="004D77"/>
    <a:srgbClr val="FFFFFF"/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C6408-56B6-4BF3-8D94-0A30E2E09315}" v="1" dt="2022-02-11T07:59:38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 varScale="1">
        <p:scale>
          <a:sx n="99" d="100"/>
          <a:sy n="99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E92E5-400E-4D6A-B99A-C4800170721A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1E309-7B53-424A-9420-910E4F8D5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0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1E309-7B53-424A-9420-910E4F8D518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11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1E309-7B53-424A-9420-910E4F8D518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11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2B02D-06AC-49AA-91B3-91DB50594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5E189E-F124-48E2-980A-90E8EB836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6E01FF-F0E2-486A-887E-162000B9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D75FD-EF41-4A2A-B85B-C5DB124C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AA847F-B3D6-4606-95EC-A5348777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3EAD6-20E9-4266-98DF-B63C06FA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9F3C74-9447-46C5-B3CC-71430C37E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4631A8-E90A-41C2-A5FB-2FDDA2BF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80AC5F-3B90-4F71-B018-AA515177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A5D159-FC49-4432-BEF1-D7F0C9DA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8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67E114-8B3D-4566-A389-2E5B8F8A0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F6F9CC-49B3-467D-AEA6-C8B597E5D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649BDE-F511-4F25-B4E5-895B023B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8267B4-CBE4-47B6-99A2-15ACBC2E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11B6FD-2EBD-45D1-8549-4211474A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84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-7690920" y="4684725"/>
            <a:ext cx="25376600" cy="262737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271AB5C-E2BA-4C4D-A12B-60454C9DF640}"/>
              </a:ext>
            </a:extLst>
          </p:cNvPr>
          <p:cNvSpPr/>
          <p:nvPr userDrawn="1"/>
        </p:nvSpPr>
        <p:spPr>
          <a:xfrm>
            <a:off x="0" y="6211515"/>
            <a:ext cx="12192000" cy="64648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2844432-5C9D-4E46-8564-BCAF4F8A0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03198"/>
            <a:ext cx="10363200" cy="1650743"/>
          </a:xfrm>
        </p:spPr>
        <p:txBody>
          <a:bodyPr>
            <a:noAutofit/>
          </a:bodyPr>
          <a:lstStyle>
            <a:lvl1pPr>
              <a:defRPr sz="5333" b="1" i="0">
                <a:solidFill>
                  <a:srgbClr val="FF6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Investeren</a:t>
            </a:r>
            <a:r>
              <a:rPr lang="en-US"/>
              <a:t> in gezondheid:</a:t>
            </a:r>
            <a:br>
              <a:rPr lang="en-US"/>
            </a:br>
            <a:r>
              <a:rPr lang="en-US"/>
              <a:t>meedoen en ertoe </a:t>
            </a:r>
            <a:r>
              <a:rPr lang="en-US" err="1"/>
              <a:t>doen</a:t>
            </a:r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5DA12B6-EE7F-9143-806B-477E223633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2" y="6367358"/>
            <a:ext cx="680147" cy="39830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8E69169-A5B5-834D-BED6-9A6A34F8DB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22381" y="6367358"/>
            <a:ext cx="2461747" cy="40509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5477825-3919-5C44-A9F0-72F878F6D84C}"/>
              </a:ext>
            </a:extLst>
          </p:cNvPr>
          <p:cNvSpPr txBox="1"/>
          <p:nvPr userDrawn="1"/>
        </p:nvSpPr>
        <p:spPr>
          <a:xfrm>
            <a:off x="914400" y="3820160"/>
            <a:ext cx="10792177" cy="3895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nl-NL" sz="2400" b="1">
              <a:solidFill>
                <a:srgbClr val="717276"/>
              </a:solidFill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9EAEE96-BA2A-A449-9B46-DD4DE462F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3940234"/>
            <a:ext cx="10363200" cy="62441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6F00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C3B0DC0C-837C-9545-84C3-6C65475FD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128107"/>
            <a:ext cx="10363200" cy="43138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18A9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22F2426-A3EC-D34E-B141-6D2F1176802B}"/>
              </a:ext>
            </a:extLst>
          </p:cNvPr>
          <p:cNvSpPr txBox="1"/>
          <p:nvPr userDrawn="1"/>
        </p:nvSpPr>
        <p:spPr>
          <a:xfrm>
            <a:off x="12015893" y="27093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nl-NL" sz="2400" b="1">
              <a:solidFill>
                <a:srgbClr val="717276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8250D9-E489-2045-B6B0-DD313D5B62B3}"/>
              </a:ext>
            </a:extLst>
          </p:cNvPr>
          <p:cNvSpPr txBox="1"/>
          <p:nvPr userDrawn="1"/>
        </p:nvSpPr>
        <p:spPr>
          <a:xfrm>
            <a:off x="2729552" y="-673289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nl-NL" sz="2400" b="1">
              <a:solidFill>
                <a:srgbClr val="717276"/>
              </a:solidFill>
            </a:endParaRPr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AB74D629-AF03-4009-B781-0D264DDDB8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9402" y="6274945"/>
            <a:ext cx="1891465" cy="5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0">
            <a:extLst>
              <a:ext uri="{FF2B5EF4-FFF2-40B4-BE49-F238E27FC236}">
                <a16:creationId xmlns:a16="http://schemas.microsoft.com/office/drawing/2014/main" id="{F30E529A-76FA-493C-800C-3D388CFF78C3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191" y="1536"/>
            <a:ext cx="12190809" cy="6856464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35BAF2A3-146D-47FD-806E-A9A2807FFB07}"/>
              </a:ext>
            </a:extLst>
          </p:cNvPr>
          <p:cNvSpPr txBox="1"/>
          <p:nvPr userDrawn="1"/>
        </p:nvSpPr>
        <p:spPr>
          <a:xfrm>
            <a:off x="1219125" y="1959239"/>
            <a:ext cx="9752995" cy="1216034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ctr"/>
            <a:endParaRPr lang="en-US" sz="4354" b="1" strike="noStrike" spc="-1">
              <a:solidFill>
                <a:srgbClr val="00527C"/>
              </a:solidFill>
              <a:latin typeface="Calibri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296F8718-1940-41B9-BE78-0EFF350AF71D}"/>
              </a:ext>
            </a:extLst>
          </p:cNvPr>
          <p:cNvSpPr txBox="1"/>
          <p:nvPr userDrawn="1"/>
        </p:nvSpPr>
        <p:spPr>
          <a:xfrm>
            <a:off x="1403445" y="2143552"/>
            <a:ext cx="9752995" cy="1216034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ctr"/>
            <a:endParaRPr lang="en-US" sz="4354" b="1" strike="noStrike" spc="-1">
              <a:solidFill>
                <a:srgbClr val="00527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6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20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932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282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423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36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23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FC21C-92FB-42B8-ADC4-DC457B4F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B5041-599E-4B3D-8156-BBB6E955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ADF40B-8DE1-4B8F-AC12-0AD1179D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F0BBA5-7CD9-467C-9BA5-B91E6A36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40F44F-81AD-46AB-AF20-E81D9B2B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667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367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76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05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i="0"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44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399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399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2" y="3681627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7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7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D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89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97944-CEFD-4171-947A-9946CB6F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9951E-EB91-4F90-8461-EC460A15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FAD942-A905-42AB-B975-529D9853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7A6C5E-D75E-4A71-ABE1-FAD6EF47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6E2FD8-47CB-45B6-819D-5E0E0FFF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11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F3BD9-D7A4-4A39-84AB-57EA80E2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D1DA5F-5B3F-4AE0-9B0D-3A48BD868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F0B02A-CFD0-4BC5-9A08-9727F902F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20E4FC-9DB5-4FC2-B018-1D42E561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F48EE5-4BE4-4398-8CE2-71290813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EBA5B3-CB71-40C3-AB7F-D2ABEC40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2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5859-FA63-4ADB-B72D-A7654B94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07B888-65EB-438B-B2EB-06D8CBAA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DE90E5-E28C-4F03-A9D1-44FFD3CF8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9CA723-42B0-4E05-B493-C01DBB931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DCB25A-FDA2-48EA-AB23-62956E5D9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68B3EA-275E-4A8E-847E-2F19BA9E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931CDC-31B7-4BD8-B967-92BFD0BD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33FEF6-FBAA-4704-8909-0C1AB9A8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14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D22EC-9AE6-45D0-9923-DF3126F2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2C091C-5B62-4D57-853B-ED9198FD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FDC407-582F-4506-80AB-70ECBE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888A47-43D2-4A23-B732-A946E4C6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97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D25732-628D-48C3-8E44-11F06F50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7581DF-935B-4C94-B67B-0DDFFB7B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106E64-25F9-4640-95D7-106073A0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6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BE8C-BD30-4F01-8CFC-2ACE5496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E8EB2-F201-410C-B1AC-562A738C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4890B8-1C08-46E1-B06F-FC5387A00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0244A8-2CC9-4949-8092-A7C54484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74380C-B969-403F-90B6-2965B1F3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DD33D4-784C-435F-8C33-F2F25234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38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F9A9B-5CC9-40DD-86FE-01E8998B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186078-6B7B-482C-9A64-FD4B57837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B93C00-8E46-4F12-BF98-3DDA17C14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879BE2-43B3-4B45-BC05-2C7405A2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066D85-BBD0-43F1-851A-C3721513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BDBB5C-53FC-4745-82C8-BB02E126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17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2E8AAE-18C5-4FFC-A687-F27C5B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FBABD0-9B31-4C62-86CF-86B3B246A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531B0-19EE-4DB0-9738-25D6A50C6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0B92-9AA1-4B71-B876-7E8AC2601FB7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C6AC3-136C-45C2-9C13-EF2B06D05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E76E7D-177B-4C60-BEB4-E9AD9645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2F2-0A72-4922-A17F-DB7D5FE17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1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321" b="0" strike="noStrike" spc="-1">
                <a:latin typeface="Arial"/>
              </a:rPr>
              <a:t>Pulse para </a:t>
            </a:r>
            <a:r>
              <a:rPr lang="en-US" sz="5321" b="0" strike="noStrike" spc="-1" err="1">
                <a:latin typeface="Arial"/>
              </a:rPr>
              <a:t>editar</a:t>
            </a:r>
            <a:r>
              <a:rPr lang="en-US" sz="5321" b="0" strike="noStrike" spc="-1">
                <a:latin typeface="Arial"/>
              </a:rPr>
              <a:t> el </a:t>
            </a:r>
            <a:r>
              <a:rPr lang="en-US" sz="5321" b="0" strike="noStrike" spc="-1" err="1">
                <a:latin typeface="Arial"/>
              </a:rPr>
              <a:t>formato</a:t>
            </a:r>
            <a:r>
              <a:rPr lang="en-US" sz="5321" b="0" strike="noStrike" spc="-1">
                <a:latin typeface="Arial"/>
              </a:rPr>
              <a:t> del </a:t>
            </a:r>
            <a:r>
              <a:rPr lang="en-US" sz="5321" b="0" strike="noStrike" spc="-1" err="1">
                <a:latin typeface="Arial"/>
              </a:rPr>
              <a:t>fdgdtexto</a:t>
            </a:r>
            <a:r>
              <a:rPr lang="en-US" sz="5321" b="0" strike="noStrike" spc="-1">
                <a:latin typeface="Arial"/>
              </a:rPr>
              <a:t> de </a:t>
            </a:r>
            <a:r>
              <a:rPr lang="en-US" sz="5321" b="0" strike="noStrike" spc="-1" err="1">
                <a:latin typeface="Arial"/>
              </a:rPr>
              <a:t>título</a:t>
            </a:r>
            <a:endParaRPr lang="en-US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870" b="0" strike="noStrike" spc="-1">
                <a:latin typeface="Arial"/>
              </a:rPr>
              <a:t>Pulse para </a:t>
            </a:r>
            <a:r>
              <a:rPr lang="en-US" sz="3870" b="0" strike="noStrike" spc="-1" err="1">
                <a:latin typeface="Arial"/>
              </a:rPr>
              <a:t>editar</a:t>
            </a:r>
            <a:r>
              <a:rPr lang="en-US" sz="3870" b="0" strike="noStrike" spc="-1">
                <a:latin typeface="Arial"/>
              </a:rPr>
              <a:t> el </a:t>
            </a:r>
            <a:r>
              <a:rPr lang="en-US" sz="3870" b="0" strike="noStrike" spc="-1" err="1">
                <a:latin typeface="Arial"/>
              </a:rPr>
              <a:t>formato</a:t>
            </a:r>
            <a:r>
              <a:rPr lang="en-US" sz="3870" b="0" strike="noStrike" spc="-1">
                <a:latin typeface="Arial"/>
              </a:rPr>
              <a:t> de </a:t>
            </a:r>
            <a:r>
              <a:rPr lang="en-US" sz="3870" b="0" strike="noStrike" spc="-1" err="1">
                <a:latin typeface="Arial"/>
              </a:rPr>
              <a:t>esquema</a:t>
            </a:r>
            <a:r>
              <a:rPr lang="en-US" sz="3870" b="0" strike="noStrike" spc="-1">
                <a:latin typeface="Arial"/>
              </a:rPr>
              <a:t> del </a:t>
            </a:r>
            <a:r>
              <a:rPr lang="en-US" sz="3870" b="0" strike="noStrike" spc="-1" err="1">
                <a:latin typeface="Arial"/>
              </a:rPr>
              <a:t>texto</a:t>
            </a:r>
            <a:endParaRPr lang="en-US" sz="3870" b="0" strike="noStrike" spc="-1">
              <a:latin typeface="Arial"/>
            </a:endParaRPr>
          </a:p>
          <a:p>
            <a:pPr marL="1044922" lvl="1" indent="-391846">
              <a:spcBef>
                <a:spcPts val="137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386" b="0" strike="noStrike" spc="-1">
                <a:latin typeface="Arial"/>
              </a:rPr>
              <a:t>Segundo </a:t>
            </a:r>
            <a:r>
              <a:rPr lang="en-US" sz="3386" b="0" strike="noStrike" spc="-1" err="1">
                <a:latin typeface="Arial"/>
              </a:rPr>
              <a:t>nivel</a:t>
            </a:r>
            <a:r>
              <a:rPr lang="en-US" sz="3386" b="0" strike="noStrike" spc="-1">
                <a:latin typeface="Arial"/>
              </a:rPr>
              <a:t> del </a:t>
            </a:r>
            <a:r>
              <a:rPr lang="en-US" sz="3386" b="0" strike="noStrike" spc="-1" err="1">
                <a:latin typeface="Arial"/>
              </a:rPr>
              <a:t>esquema</a:t>
            </a:r>
            <a:endParaRPr lang="en-US" sz="3386" b="0" strike="noStrike" spc="-1">
              <a:latin typeface="Arial"/>
            </a:endParaRPr>
          </a:p>
          <a:p>
            <a:pPr marL="1567382" lvl="2" indent="-348307">
              <a:spcBef>
                <a:spcPts val="10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b="0" strike="noStrike" spc="-1" err="1">
                <a:latin typeface="Arial"/>
              </a:rPr>
              <a:t>Tercer</a:t>
            </a:r>
            <a:r>
              <a:rPr lang="en-US" sz="2903" b="0" strike="noStrike" spc="-1">
                <a:latin typeface="Arial"/>
              </a:rPr>
              <a:t> </a:t>
            </a:r>
            <a:r>
              <a:rPr lang="en-US" sz="2903" b="0" strike="noStrike" spc="-1" err="1">
                <a:latin typeface="Arial"/>
              </a:rPr>
              <a:t>nivel</a:t>
            </a:r>
            <a:r>
              <a:rPr lang="en-US" sz="2903" b="0" strike="noStrike" spc="-1">
                <a:latin typeface="Arial"/>
              </a:rPr>
              <a:t> del </a:t>
            </a:r>
            <a:r>
              <a:rPr lang="en-US" sz="2903" b="0" strike="noStrike" spc="-1" err="1">
                <a:latin typeface="Arial"/>
              </a:rPr>
              <a:t>esquema</a:t>
            </a:r>
            <a:endParaRPr lang="en-US" sz="2903" b="0" strike="noStrike" spc="-1">
              <a:latin typeface="Arial"/>
            </a:endParaRPr>
          </a:p>
          <a:p>
            <a:pPr marL="2089843" lvl="3" indent="-261230">
              <a:spcBef>
                <a:spcPts val="68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19" b="0" strike="noStrike" spc="-1">
                <a:latin typeface="Arial"/>
              </a:rPr>
              <a:t>Cuarto </a:t>
            </a:r>
            <a:r>
              <a:rPr lang="en-US" sz="2419" b="0" strike="noStrike" spc="-1" err="1">
                <a:latin typeface="Arial"/>
              </a:rPr>
              <a:t>nivel</a:t>
            </a:r>
            <a:r>
              <a:rPr lang="en-US" sz="2419" b="0" strike="noStrike" spc="-1">
                <a:latin typeface="Arial"/>
              </a:rPr>
              <a:t> del </a:t>
            </a:r>
            <a:r>
              <a:rPr lang="en-US" sz="2419" b="0" strike="noStrike" spc="-1" err="1">
                <a:latin typeface="Arial"/>
              </a:rPr>
              <a:t>esquema</a:t>
            </a:r>
            <a:endParaRPr lang="en-US" sz="2419" b="0" strike="noStrike" spc="-1">
              <a:latin typeface="Arial"/>
            </a:endParaRPr>
          </a:p>
          <a:p>
            <a:pPr marL="2612304" lvl="4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9" b="0" strike="noStrike" spc="-1">
                <a:latin typeface="Arial"/>
              </a:rPr>
              <a:t>Quinto </a:t>
            </a:r>
            <a:r>
              <a:rPr lang="en-US" sz="2419" b="0" strike="noStrike" spc="-1" err="1">
                <a:latin typeface="Arial"/>
              </a:rPr>
              <a:t>nivel</a:t>
            </a:r>
            <a:r>
              <a:rPr lang="en-US" sz="2419" b="0" strike="noStrike" spc="-1">
                <a:latin typeface="Arial"/>
              </a:rPr>
              <a:t> del </a:t>
            </a:r>
            <a:r>
              <a:rPr lang="en-US" sz="2419" b="0" strike="noStrike" spc="-1" err="1">
                <a:latin typeface="Arial"/>
              </a:rPr>
              <a:t>esquema</a:t>
            </a:r>
            <a:endParaRPr lang="en-US" sz="2419" b="0" strike="noStrike" spc="-1">
              <a:latin typeface="Arial"/>
            </a:endParaRPr>
          </a:p>
          <a:p>
            <a:pPr marL="3134765" lvl="5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9" b="0" strike="noStrike" spc="-1">
                <a:latin typeface="Arial"/>
              </a:rPr>
              <a:t>Sexto </a:t>
            </a:r>
            <a:r>
              <a:rPr lang="en-US" sz="2419" b="0" strike="noStrike" spc="-1" err="1">
                <a:latin typeface="Arial"/>
              </a:rPr>
              <a:t>nivel</a:t>
            </a:r>
            <a:r>
              <a:rPr lang="en-US" sz="2419" b="0" strike="noStrike" spc="-1">
                <a:latin typeface="Arial"/>
              </a:rPr>
              <a:t> del </a:t>
            </a:r>
            <a:r>
              <a:rPr lang="en-US" sz="2419" b="0" strike="noStrike" spc="-1" err="1">
                <a:latin typeface="Arial"/>
              </a:rPr>
              <a:t>esquema</a:t>
            </a:r>
            <a:endParaRPr lang="en-US" sz="2419" b="0" strike="noStrike" spc="-1">
              <a:latin typeface="Arial"/>
            </a:endParaRPr>
          </a:p>
          <a:p>
            <a:pPr marL="3657226" lvl="6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9" b="0" strike="noStrike" spc="-1" err="1">
                <a:latin typeface="Arial"/>
              </a:rPr>
              <a:t>Séptimo</a:t>
            </a:r>
            <a:r>
              <a:rPr lang="en-US" sz="2419" b="0" strike="noStrike" spc="-1">
                <a:latin typeface="Arial"/>
              </a:rPr>
              <a:t> </a:t>
            </a:r>
            <a:r>
              <a:rPr lang="en-US" sz="2419" b="0" strike="noStrike" spc="-1" err="1">
                <a:latin typeface="Arial"/>
              </a:rPr>
              <a:t>nivel</a:t>
            </a:r>
            <a:r>
              <a:rPr lang="en-US" sz="2419" b="0" strike="noStrike" spc="-1">
                <a:latin typeface="Arial"/>
              </a:rPr>
              <a:t> del </a:t>
            </a:r>
            <a:r>
              <a:rPr lang="en-US" sz="2419" b="0" strike="noStrike" spc="-1" err="1">
                <a:latin typeface="Arial"/>
              </a:rPr>
              <a:t>esquema</a:t>
            </a:r>
            <a:endParaRPr lang="en-US" sz="2419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2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693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5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693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2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572CA703-2B07-4E0C-BA7E-168441FFA070}" type="slidenum">
              <a:rPr lang="en-US" sz="1693" b="0" strike="noStrike" spc="-1">
                <a:latin typeface="Times New Roman"/>
              </a:rPr>
              <a:t>‹nr.›</a:t>
            </a:fld>
            <a:endParaRPr lang="en-US" sz="1693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08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05875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522461" indent="-391846" algn="l" defTabSz="1105875" rtl="0" eaLnBrk="1" latinLnBrk="0" hangingPunct="1">
        <a:lnSpc>
          <a:spcPct val="90000"/>
        </a:lnSpc>
        <a:spcBef>
          <a:spcPts val="1714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fhc.nl/agenda/sa-asia-virtual-trade-mission-lsh/" TargetMode="External"/><Relationship Id="rId13" Type="http://schemas.openxmlformats.org/officeDocument/2006/relationships/hyperlink" Target="http://www.tfhc.nl/agenda/germany-ehealth-pib/" TargetMode="External"/><Relationship Id="rId18" Type="http://schemas.openxmlformats.org/officeDocument/2006/relationships/hyperlink" Target="https://www.tfhc.nl/north-america/" TargetMode="External"/><Relationship Id="rId3" Type="http://schemas.openxmlformats.org/officeDocument/2006/relationships/hyperlink" Target="http://www.tfhc.nl/agenda/market-report-argentina/" TargetMode="External"/><Relationship Id="rId21" Type="http://schemas.openxmlformats.org/officeDocument/2006/relationships/image" Target="../media/image9.png"/><Relationship Id="rId7" Type="http://schemas.openxmlformats.org/officeDocument/2006/relationships/hyperlink" Target="https://www.tfhc.nl/agenda/asean-lsh-opportunities/" TargetMode="External"/><Relationship Id="rId12" Type="http://schemas.openxmlformats.org/officeDocument/2006/relationships/hyperlink" Target="http://www.tfhc.nl/agenda/france-digital-mission/" TargetMode="External"/><Relationship Id="rId17" Type="http://schemas.openxmlformats.org/officeDocument/2006/relationships/hyperlink" Target="https://www.tfhc.nl/middle-east/" TargetMode="External"/><Relationship Id="rId2" Type="http://schemas.openxmlformats.org/officeDocument/2006/relationships/hyperlink" Target="http://www.tfhc.nl/agenda/united-states-launch-market-scan-california/" TargetMode="External"/><Relationship Id="rId16" Type="http://schemas.openxmlformats.org/officeDocument/2006/relationships/hyperlink" Target="https://www.tfhc.nl/asia/" TargetMode="Externa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tfhc.nl/product/kenya-market-study-medical-devices-ehealth/" TargetMode="External"/><Relationship Id="rId11" Type="http://schemas.openxmlformats.org/officeDocument/2006/relationships/hyperlink" Target="http://www.tfhc.nl/agenda/india-digital-health/" TargetMode="External"/><Relationship Id="rId5" Type="http://schemas.openxmlformats.org/officeDocument/2006/relationships/hyperlink" Target="http://www.tfhc.nl/agenda/colombia-digital-study-visit-on-nursing/" TargetMode="External"/><Relationship Id="rId15" Type="http://schemas.openxmlformats.org/officeDocument/2006/relationships/hyperlink" Target="https://www.tfhc.nl/about-us/" TargetMode="External"/><Relationship Id="rId10" Type="http://schemas.openxmlformats.org/officeDocument/2006/relationships/hyperlink" Target="https://www.tfhc.nl/agenda/china-smm-elderly-care-kick-off/" TargetMode="External"/><Relationship Id="rId19" Type="http://schemas.openxmlformats.org/officeDocument/2006/relationships/hyperlink" Target="https://www.tfhc.nl/individual-support/" TargetMode="External"/><Relationship Id="rId4" Type="http://schemas.openxmlformats.org/officeDocument/2006/relationships/hyperlink" Target="http://www.tfhc.nl/agenda/colombia-pib-boosting-your-healthcare-business/" TargetMode="External"/><Relationship Id="rId9" Type="http://schemas.openxmlformats.org/officeDocument/2006/relationships/hyperlink" Target="http://www.tfhc.nl/agenda/china-new-opportunities-for-a-collaboration-on-elderly-care/" TargetMode="External"/><Relationship Id="rId14" Type="http://schemas.openxmlformats.org/officeDocument/2006/relationships/hyperlink" Target="http://www.tfhc.nl/agenda/dmea-2021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fhc.nl/agenda/hh-digital-reconnect-den-nor-swe/" TargetMode="External"/><Relationship Id="rId13" Type="http://schemas.openxmlformats.org/officeDocument/2006/relationships/hyperlink" Target="http://www.wohc.nl/" TargetMode="External"/><Relationship Id="rId3" Type="http://schemas.openxmlformats.org/officeDocument/2006/relationships/hyperlink" Target="https://www.tfhc.nl/agenda/indonesia-launch-market-study/" TargetMode="External"/><Relationship Id="rId7" Type="http://schemas.openxmlformats.org/officeDocument/2006/relationships/hyperlink" Target="http://www.tfhc.nl/agenda/germany-ehealth-pib/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://www.tfhc.nl/agenda/colombia-pib-boosting-your-healthcare-business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tfhc.nl/agenda/india-digital-health/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tfhc.nl/agenda/china-new-opportunities-for-a-collaboration-on-elderly-care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tfhc.nl/agenda/meet_greet_liasion/" TargetMode="External"/><Relationship Id="rId9" Type="http://schemas.openxmlformats.org/officeDocument/2006/relationships/hyperlink" Target="https://www.tfhc.nl/individual-suppor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fhc.nl/agenda/hh-digital-reconnect-texas/" TargetMode="External"/><Relationship Id="rId13" Type="http://schemas.openxmlformats.org/officeDocument/2006/relationships/hyperlink" Target="http://www.health-holland.com/international/country-specific-lsh-information" TargetMode="External"/><Relationship Id="rId18" Type="http://schemas.openxmlformats.org/officeDocument/2006/relationships/hyperlink" Target="http://www.tfhc.nl/agenda/nl-hh-webinar-pitch-or-present-online/" TargetMode="External"/><Relationship Id="rId3" Type="http://schemas.openxmlformats.org/officeDocument/2006/relationships/hyperlink" Target="http://www.tfhc.nl/agenda/belgium-nl-hh-digital-meet-up/" TargetMode="External"/><Relationship Id="rId7" Type="http://schemas.openxmlformats.org/officeDocument/2006/relationships/hyperlink" Target="http://www.tfhc.nl/agenda/japan-hh-digital-meet-up/" TargetMode="External"/><Relationship Id="rId12" Type="http://schemas.openxmlformats.org/officeDocument/2006/relationships/hyperlink" Target="https://www.health-holland.com/international/international-monitor" TargetMode="External"/><Relationship Id="rId17" Type="http://schemas.openxmlformats.org/officeDocument/2006/relationships/hyperlink" Target="http://www.tfhc.nl/agenda/nl-healthholland-webinar-maintaining-a-strong-distributor-network-during-the-pandemic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tfhc.nl/agenda/ai-for-health/" TargetMode="External"/><Relationship Id="rId20" Type="http://schemas.openxmlformats.org/officeDocument/2006/relationships/hyperlink" Target="http://www.tfhc.nl/agenda/international-opportunities-for-dutch-biopharma-busines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fhc.nl/agenda/cee-nl-hh-digital-meet-up%e2%80%af/" TargetMode="External"/><Relationship Id="rId11" Type="http://schemas.openxmlformats.org/officeDocument/2006/relationships/hyperlink" Target="https://www.health-holland.com/international/international-strategy" TargetMode="External"/><Relationship Id="rId5" Type="http://schemas.openxmlformats.org/officeDocument/2006/relationships/hyperlink" Target="http://www.tfhc.nl/agenda/canada-nl-hh-digital-meet-up/" TargetMode="External"/><Relationship Id="rId15" Type="http://schemas.openxmlformats.org/officeDocument/2006/relationships/hyperlink" Target="http://www.tfhc.nl/agenda/healthholland-webinar-how-does-the-mdr-affect-you/" TargetMode="External"/><Relationship Id="rId10" Type="http://schemas.openxmlformats.org/officeDocument/2006/relationships/hyperlink" Target="http://www.tfhc.nl/agenda/switzerland-nl-hh-digital-meet-up/" TargetMode="External"/><Relationship Id="rId19" Type="http://schemas.openxmlformats.org/officeDocument/2006/relationships/hyperlink" Target="http://www.tfhc.nl/agenda/uk-medtech-post-brexit/" TargetMode="External"/><Relationship Id="rId4" Type="http://schemas.openxmlformats.org/officeDocument/2006/relationships/hyperlink" Target="http://www.tfhc.nl/agenda/brazil-nl-healthholland-digital-meet-up/" TargetMode="External"/><Relationship Id="rId9" Type="http://schemas.openxmlformats.org/officeDocument/2006/relationships/hyperlink" Target="http://www.tfhc.nl/agenda/south-africa-nl-hh-digital-meet-up/" TargetMode="External"/><Relationship Id="rId14" Type="http://schemas.openxmlformats.org/officeDocument/2006/relationships/hyperlink" Target="http://www.tfhc.nl/agenda/webinar-md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fhc.nl/agenda/gulf-region-hh-connect/" TargetMode="External"/><Relationship Id="rId13" Type="http://schemas.openxmlformats.org/officeDocument/2006/relationships/hyperlink" Target="https://www.tfhc.nl/agenda/china-healthholland-digital-reconnect/" TargetMode="External"/><Relationship Id="rId18" Type="http://schemas.openxmlformats.org/officeDocument/2006/relationships/hyperlink" Target="https://www.health-holland.com/international/international-monitor" TargetMode="External"/><Relationship Id="rId3" Type="http://schemas.openxmlformats.org/officeDocument/2006/relationships/hyperlink" Target="https://www.tfhc.nl/agenda/healthholland-europe-day/" TargetMode="External"/><Relationship Id="rId7" Type="http://schemas.openxmlformats.org/officeDocument/2006/relationships/hyperlink" Target="https://www.tfhc.nl/agenda/hh-digital-reconnect-den-nor-swe/" TargetMode="External"/><Relationship Id="rId12" Type="http://schemas.openxmlformats.org/officeDocument/2006/relationships/hyperlink" Target="https://www.tfhc.nl/agenda/colombia%e2%80%af%e2%80%afhealthholland%e2%80%afdigital-reconnect%e2%80%af/" TargetMode="External"/><Relationship Id="rId17" Type="http://schemas.openxmlformats.org/officeDocument/2006/relationships/hyperlink" Target="https://www.health-holland.com/international/international-strategy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tfhc.nl/agenda/sustainable-hospital-build-healthholland-digital-meet-up/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fhc.nl/agenda/india-healthholland-digital-reconnect/" TargetMode="External"/><Relationship Id="rId11" Type="http://schemas.openxmlformats.org/officeDocument/2006/relationships/hyperlink" Target="https://www.tfhc.nl/agenda/asean-5-indonesia-singapore-thailand-malaysia-vietnam-healthholland-digital-reconnect/" TargetMode="External"/><Relationship Id="rId5" Type="http://schemas.openxmlformats.org/officeDocument/2006/relationships/hyperlink" Target="https://www.tfhc.nl/agenda/ukraine-healthholland-digital-meet-up/" TargetMode="External"/><Relationship Id="rId15" Type="http://schemas.openxmlformats.org/officeDocument/2006/relationships/hyperlink" Target="https://www.tfhc.nl/agenda/health-logistics-going-global-healthholland-digital-meet-up/" TargetMode="External"/><Relationship Id="rId10" Type="http://schemas.openxmlformats.org/officeDocument/2006/relationships/hyperlink" Target="https://www.tfhc.nl/agenda/usa-hh-digital-reconnect/" TargetMode="External"/><Relationship Id="rId19" Type="http://schemas.openxmlformats.org/officeDocument/2006/relationships/hyperlink" Target="http://www.health-holland.com/international/country-specific-lsh-information" TargetMode="External"/><Relationship Id="rId4" Type="http://schemas.openxmlformats.org/officeDocument/2006/relationships/hyperlink" Target="https://www.tfhc.nl/agenda/italy-healthholland-digital-meet-up/" TargetMode="External"/><Relationship Id="rId9" Type="http://schemas.openxmlformats.org/officeDocument/2006/relationships/hyperlink" Target="https://www.tfhc.nl/agenda/hh-digital-reconnect-texas/" TargetMode="External"/><Relationship Id="rId14" Type="http://schemas.openxmlformats.org/officeDocument/2006/relationships/hyperlink" Target="https://www.tfhc.nl/agenda/designing-for-healthca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1704-RVO - Q-Point">
            <a:extLst>
              <a:ext uri="{FF2B5EF4-FFF2-40B4-BE49-F238E27FC236}">
                <a16:creationId xmlns:a16="http://schemas.microsoft.com/office/drawing/2014/main" id="{9C036E54-23EB-4601-B77F-0D52A2957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2"/>
          <a:stretch/>
        </p:blipFill>
        <p:spPr bwMode="auto">
          <a:xfrm>
            <a:off x="9993923" y="6172862"/>
            <a:ext cx="1652991" cy="6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7D94D2-0BE7-42F8-B974-4589D53056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32" y="6346478"/>
            <a:ext cx="2378853" cy="27474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DE650AC-5E7B-4CFA-BBA2-88D3BA153594}"/>
              </a:ext>
            </a:extLst>
          </p:cNvPr>
          <p:cNvSpPr txBox="1"/>
          <p:nvPr/>
        </p:nvSpPr>
        <p:spPr>
          <a:xfrm>
            <a:off x="5325034" y="6296908"/>
            <a:ext cx="1977181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Powered by: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B1FF668-DB7F-4DA3-8BA4-131BBBCD31A9}"/>
              </a:ext>
            </a:extLst>
          </p:cNvPr>
          <p:cNvSpPr txBox="1">
            <a:spLocks/>
          </p:cNvSpPr>
          <p:nvPr/>
        </p:nvSpPr>
        <p:spPr>
          <a:xfrm>
            <a:off x="4890746" y="33013"/>
            <a:ext cx="6813224" cy="11622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7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5875">
              <a:spcBef>
                <a:spcPts val="1209"/>
              </a:spcBef>
              <a:buNone/>
              <a:defRPr/>
            </a:pPr>
            <a:r>
              <a:rPr lang="en-GB" sz="4354" b="1" dirty="0">
                <a:latin typeface="Calibri" panose="020F0502020204030204"/>
              </a:rPr>
              <a:t>Activities &amp; Support 2021</a:t>
            </a:r>
            <a:endParaRPr lang="nl-NL" sz="4354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B522A4-57A9-4444-9894-AB9DF210C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791"/>
            <a:ext cx="2658315" cy="69860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84128807-4516-4F87-8CA6-9D5CA373E562}"/>
              </a:ext>
            </a:extLst>
          </p:cNvPr>
          <p:cNvSpPr txBox="1">
            <a:spLocks/>
          </p:cNvSpPr>
          <p:nvPr/>
        </p:nvSpPr>
        <p:spPr>
          <a:xfrm>
            <a:off x="7992458" y="2117801"/>
            <a:ext cx="4641410" cy="313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Tx/>
              <a:buNone/>
              <a:defRPr sz="2667" kern="1200">
                <a:solidFill>
                  <a:srgbClr val="118A92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3200" b="1" dirty="0">
                <a:latin typeface="+mn-lt"/>
              </a:rPr>
              <a:t>80 Events</a:t>
            </a:r>
          </a:p>
          <a:p>
            <a:pPr marL="457200" marR="0" lvl="0" indent="-4572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3200" b="1" dirty="0">
                <a:latin typeface="+mn-lt"/>
              </a:rPr>
              <a:t>2300 </a:t>
            </a:r>
            <a:r>
              <a:rPr lang="nl-NL" sz="3200" b="1" dirty="0" err="1">
                <a:latin typeface="+mn-lt"/>
              </a:rPr>
              <a:t>Participants</a:t>
            </a:r>
            <a:endParaRPr lang="nl-NL" sz="3200" b="1" dirty="0">
              <a:latin typeface="+mn-lt"/>
            </a:endParaRPr>
          </a:p>
          <a:p>
            <a:pPr marL="457200" marR="0" lvl="0" indent="-4572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3200" b="1" dirty="0">
                <a:latin typeface="+mn-lt"/>
              </a:rPr>
              <a:t>50 </a:t>
            </a:r>
            <a:r>
              <a:rPr lang="nl-NL" sz="3200" b="1" dirty="0" err="1">
                <a:latin typeface="+mn-lt"/>
              </a:rPr>
              <a:t>Countries</a:t>
            </a:r>
            <a:r>
              <a:rPr lang="nl-NL" sz="3200" b="1" dirty="0">
                <a:latin typeface="+mn-lt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endParaRPr lang="nl-NL" dirty="0">
              <a:latin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 dirty="0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Public-</a:t>
            </a:r>
            <a:r>
              <a:rPr kumimoji="0" lang="nl-NL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Privat</a:t>
            </a:r>
            <a:r>
              <a:rPr lang="nl-NL" dirty="0">
                <a:latin typeface="+mn-lt"/>
              </a:rPr>
              <a:t>e Cooperation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r>
              <a:rPr lang="nl-NL" i="1" dirty="0" err="1">
                <a:latin typeface="+mn-lt"/>
              </a:rPr>
              <a:t>Powered</a:t>
            </a:r>
            <a:r>
              <a:rPr lang="nl-NL" i="1" dirty="0">
                <a:latin typeface="+mn-lt"/>
              </a:rPr>
              <a:t> </a:t>
            </a:r>
            <a:r>
              <a:rPr lang="nl-NL" i="1" dirty="0" err="1">
                <a:latin typeface="+mn-lt"/>
              </a:rPr>
              <a:t>by</a:t>
            </a:r>
            <a:r>
              <a:rPr lang="nl-NL" i="1" dirty="0">
                <a:latin typeface="+mn-lt"/>
              </a:rPr>
              <a:t> </a:t>
            </a:r>
            <a:r>
              <a:rPr lang="nl-NL" dirty="0">
                <a:latin typeface="+mn-lt"/>
              </a:rPr>
              <a:t>Health~Holland</a:t>
            </a:r>
            <a:endParaRPr kumimoji="0" lang="nl-NL" sz="2667" b="0" u="none" strike="noStrike" kern="1200" cap="none" spc="0" normalizeH="0" baseline="0" noProof="0" dirty="0">
              <a:ln>
                <a:noFill/>
              </a:ln>
              <a:solidFill>
                <a:srgbClr val="118A9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9B167D3-4E42-4FBA-A5FD-055A772B18FA}"/>
              </a:ext>
            </a:extLst>
          </p:cNvPr>
          <p:cNvCxnSpPr/>
          <p:nvPr/>
        </p:nvCxnSpPr>
        <p:spPr>
          <a:xfrm>
            <a:off x="0" y="1309494"/>
            <a:ext cx="12192000" cy="0"/>
          </a:xfrm>
          <a:prstGeom prst="line">
            <a:avLst/>
          </a:prstGeom>
          <a:ln>
            <a:solidFill>
              <a:srgbClr val="118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03CC72-82AC-4F66-A9BB-C0C8A69F04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6" t="893" r="4471" b="14777"/>
          <a:stretch/>
        </p:blipFill>
        <p:spPr>
          <a:xfrm>
            <a:off x="196138" y="2117801"/>
            <a:ext cx="7253815" cy="35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5;p30">
            <a:extLst>
              <a:ext uri="{FF2B5EF4-FFF2-40B4-BE49-F238E27FC236}">
                <a16:creationId xmlns:a16="http://schemas.microsoft.com/office/drawing/2014/main" id="{34B6F1A1-9F05-4D30-9597-745590EA77FC}"/>
              </a:ext>
            </a:extLst>
          </p:cNvPr>
          <p:cNvSpPr/>
          <p:nvPr/>
        </p:nvSpPr>
        <p:spPr>
          <a:xfrm>
            <a:off x="2416044" y="2127644"/>
            <a:ext cx="7577879" cy="360993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3F3F3"/>
          </a:solidFill>
          <a:ln>
            <a:solidFill>
              <a:srgbClr val="004D77"/>
            </a:solidFill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Boog 5">
            <a:extLst>
              <a:ext uri="{FF2B5EF4-FFF2-40B4-BE49-F238E27FC236}">
                <a16:creationId xmlns:a16="http://schemas.microsoft.com/office/drawing/2014/main" id="{491AFEE8-C1EB-4400-90DE-4D066BDCDDE2}"/>
              </a:ext>
            </a:extLst>
          </p:cNvPr>
          <p:cNvSpPr/>
          <p:nvPr/>
        </p:nvSpPr>
        <p:spPr>
          <a:xfrm rot="19122650">
            <a:off x="2054592" y="4125752"/>
            <a:ext cx="2373590" cy="1923755"/>
          </a:xfrm>
          <a:prstGeom prst="arc">
            <a:avLst>
              <a:gd name="adj1" fmla="val 18609174"/>
              <a:gd name="adj2" fmla="val 0"/>
            </a:avLst>
          </a:prstGeom>
          <a:noFill/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875">
              <a:defRPr/>
            </a:pPr>
            <a:endParaRPr lang="nl-NL"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1ABB73-DC1F-4817-8E6E-1249CB0ED85A}"/>
              </a:ext>
            </a:extLst>
          </p:cNvPr>
          <p:cNvSpPr txBox="1"/>
          <p:nvPr/>
        </p:nvSpPr>
        <p:spPr>
          <a:xfrm>
            <a:off x="1442909" y="3691644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875">
              <a:defRPr/>
            </a:pP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TFHC </a:t>
            </a:r>
            <a:br>
              <a:rPr lang="nl-NL" sz="1693">
                <a:solidFill>
                  <a:srgbClr val="004D77"/>
                </a:solidFill>
                <a:latin typeface="Calibri" panose="020F0502020204030204"/>
              </a:rPr>
            </a:b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Latin America</a:t>
            </a:r>
          </a:p>
        </p:txBody>
      </p:sp>
      <p:sp>
        <p:nvSpPr>
          <p:cNvPr id="8" name="Boog 7">
            <a:extLst>
              <a:ext uri="{FF2B5EF4-FFF2-40B4-BE49-F238E27FC236}">
                <a16:creationId xmlns:a16="http://schemas.microsoft.com/office/drawing/2014/main" id="{764B74B4-842C-43F4-9AAD-416AC946D176}"/>
              </a:ext>
            </a:extLst>
          </p:cNvPr>
          <p:cNvSpPr/>
          <p:nvPr/>
        </p:nvSpPr>
        <p:spPr>
          <a:xfrm rot="17097033">
            <a:off x="5399979" y="4203211"/>
            <a:ext cx="1341977" cy="1050228"/>
          </a:xfrm>
          <a:prstGeom prst="arc">
            <a:avLst/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875">
              <a:defRPr/>
            </a:pPr>
            <a:endParaRPr lang="nl-NL"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B8CAA8-12D0-459E-9CA9-ADC51DBFF0DA}"/>
              </a:ext>
            </a:extLst>
          </p:cNvPr>
          <p:cNvSpPr txBox="1"/>
          <p:nvPr/>
        </p:nvSpPr>
        <p:spPr>
          <a:xfrm>
            <a:off x="4498398" y="4572140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875">
              <a:defRPr/>
            </a:pP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 TFHC</a:t>
            </a:r>
          </a:p>
          <a:p>
            <a:pPr algn="ctr" defTabSz="1105875">
              <a:defRPr/>
            </a:pP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Africa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1FC740-A32A-4D48-8E1B-C52D63C8A581}"/>
              </a:ext>
            </a:extLst>
          </p:cNvPr>
          <p:cNvSpPr txBox="1"/>
          <p:nvPr/>
        </p:nvSpPr>
        <p:spPr>
          <a:xfrm>
            <a:off x="424471" y="2395147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875">
              <a:defRPr/>
            </a:pPr>
            <a:r>
              <a:rPr lang="nl-NL" sz="1693" dirty="0">
                <a:solidFill>
                  <a:srgbClr val="004D77"/>
                </a:solidFill>
                <a:latin typeface="Calibri" panose="020F0502020204030204"/>
              </a:rPr>
              <a:t>TFHC </a:t>
            </a:r>
            <a:br>
              <a:rPr lang="nl-NL" sz="1693" dirty="0">
                <a:solidFill>
                  <a:srgbClr val="004D77"/>
                </a:solidFill>
                <a:latin typeface="Calibri" panose="020F0502020204030204"/>
              </a:rPr>
            </a:br>
            <a:r>
              <a:rPr lang="nl-NL" sz="1693" dirty="0">
                <a:solidFill>
                  <a:srgbClr val="004D77"/>
                </a:solidFill>
                <a:latin typeface="Calibri" panose="020F0502020204030204"/>
              </a:rPr>
              <a:t>North America</a:t>
            </a:r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078D1E8B-69C7-46CF-AD3F-75C6C58A4907}"/>
              </a:ext>
            </a:extLst>
          </p:cNvPr>
          <p:cNvSpPr/>
          <p:nvPr/>
        </p:nvSpPr>
        <p:spPr>
          <a:xfrm>
            <a:off x="1406660" y="2473631"/>
            <a:ext cx="2038983" cy="1132085"/>
          </a:xfrm>
          <a:prstGeom prst="arc">
            <a:avLst>
              <a:gd name="adj1" fmla="val 14121904"/>
              <a:gd name="adj2" fmla="val 0"/>
            </a:avLst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875">
              <a:defRPr/>
            </a:pPr>
            <a:endParaRPr lang="nl-NL"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BBA61194-EAE4-4A21-8852-C6DC7526A172}"/>
              </a:ext>
            </a:extLst>
          </p:cNvPr>
          <p:cNvSpPr/>
          <p:nvPr/>
        </p:nvSpPr>
        <p:spPr>
          <a:xfrm rot="17097033" flipV="1">
            <a:off x="6134798" y="3655378"/>
            <a:ext cx="1293967" cy="1344051"/>
          </a:xfrm>
          <a:prstGeom prst="arc">
            <a:avLst/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875">
              <a:defRPr/>
            </a:pPr>
            <a:endParaRPr lang="nl-NL"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E90D548-48A1-4326-9F38-57843C5A13FE}"/>
              </a:ext>
            </a:extLst>
          </p:cNvPr>
          <p:cNvSpPr txBox="1"/>
          <p:nvPr/>
        </p:nvSpPr>
        <p:spPr>
          <a:xfrm>
            <a:off x="6538859" y="4472133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875">
              <a:defRPr/>
            </a:pP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TFHC </a:t>
            </a:r>
            <a:br>
              <a:rPr lang="nl-NL" sz="1693">
                <a:solidFill>
                  <a:srgbClr val="004D77"/>
                </a:solidFill>
                <a:latin typeface="Calibri" panose="020F0502020204030204"/>
              </a:rPr>
            </a:b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Middle East</a:t>
            </a:r>
          </a:p>
        </p:txBody>
      </p:sp>
      <p:sp>
        <p:nvSpPr>
          <p:cNvPr id="14" name="Boog 13">
            <a:extLst>
              <a:ext uri="{FF2B5EF4-FFF2-40B4-BE49-F238E27FC236}">
                <a16:creationId xmlns:a16="http://schemas.microsoft.com/office/drawing/2014/main" id="{1ED6B572-85F4-4DDB-B2C8-3A3C0AB4A3C7}"/>
              </a:ext>
            </a:extLst>
          </p:cNvPr>
          <p:cNvSpPr/>
          <p:nvPr/>
        </p:nvSpPr>
        <p:spPr>
          <a:xfrm rot="14867562">
            <a:off x="7244230" y="2490757"/>
            <a:ext cx="2587201" cy="1367852"/>
          </a:xfrm>
          <a:prstGeom prst="arc">
            <a:avLst/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875">
              <a:defRPr/>
            </a:pPr>
            <a:endParaRPr lang="nl-NL"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0C6B0EF-307F-4D09-9892-E2FD678A8F27}"/>
              </a:ext>
            </a:extLst>
          </p:cNvPr>
          <p:cNvSpPr txBox="1"/>
          <p:nvPr/>
        </p:nvSpPr>
        <p:spPr>
          <a:xfrm>
            <a:off x="7456220" y="1752574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875">
              <a:defRPr/>
            </a:pP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TFHC </a:t>
            </a:r>
            <a:br>
              <a:rPr lang="nl-NL" sz="1693">
                <a:solidFill>
                  <a:srgbClr val="004D77"/>
                </a:solidFill>
                <a:latin typeface="Calibri" panose="020F0502020204030204"/>
              </a:rPr>
            </a:br>
            <a:r>
              <a:rPr lang="nl-NL" sz="1693" err="1">
                <a:solidFill>
                  <a:srgbClr val="004D77"/>
                </a:solidFill>
                <a:latin typeface="Calibri" panose="020F0502020204030204"/>
              </a:rPr>
              <a:t>Asia</a:t>
            </a:r>
            <a:endParaRPr lang="nl-NL" sz="1693">
              <a:solidFill>
                <a:srgbClr val="004D77"/>
              </a:solidFill>
              <a:latin typeface="Calibri" panose="020F0502020204030204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B73143C-44CC-49D6-B9CC-C198DA4354DE}"/>
              </a:ext>
            </a:extLst>
          </p:cNvPr>
          <p:cNvSpPr txBox="1"/>
          <p:nvPr/>
        </p:nvSpPr>
        <p:spPr>
          <a:xfrm>
            <a:off x="5815311" y="1547759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875">
              <a:defRPr/>
            </a:pP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TFHC </a:t>
            </a:r>
            <a:br>
              <a:rPr lang="nl-NL" sz="1693">
                <a:solidFill>
                  <a:srgbClr val="004D77"/>
                </a:solidFill>
                <a:latin typeface="Calibri" panose="020F0502020204030204"/>
              </a:rPr>
            </a:br>
            <a:r>
              <a:rPr lang="nl-NL" sz="1693">
                <a:solidFill>
                  <a:srgbClr val="004D77"/>
                </a:solidFill>
                <a:latin typeface="Calibri" panose="020F0502020204030204"/>
              </a:rPr>
              <a:t>Europe</a:t>
            </a:r>
          </a:p>
        </p:txBody>
      </p:sp>
      <p:sp>
        <p:nvSpPr>
          <p:cNvPr id="18" name="Google Shape;323;p30">
            <a:extLst>
              <a:ext uri="{FF2B5EF4-FFF2-40B4-BE49-F238E27FC236}">
                <a16:creationId xmlns:a16="http://schemas.microsoft.com/office/drawing/2014/main" id="{51E1A51A-7368-4868-BA19-D89744DEAF1C}"/>
              </a:ext>
            </a:extLst>
          </p:cNvPr>
          <p:cNvSpPr/>
          <p:nvPr/>
        </p:nvSpPr>
        <p:spPr>
          <a:xfrm>
            <a:off x="3379939" y="3039674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Google Shape;323;p30">
            <a:extLst>
              <a:ext uri="{FF2B5EF4-FFF2-40B4-BE49-F238E27FC236}">
                <a16:creationId xmlns:a16="http://schemas.microsoft.com/office/drawing/2014/main" id="{03CDE725-EAC6-4946-8FE7-3F088FAE4745}"/>
              </a:ext>
            </a:extLst>
          </p:cNvPr>
          <p:cNvSpPr/>
          <p:nvPr/>
        </p:nvSpPr>
        <p:spPr>
          <a:xfrm>
            <a:off x="4128744" y="4306212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Google Shape;323;p30">
            <a:extLst>
              <a:ext uri="{FF2B5EF4-FFF2-40B4-BE49-F238E27FC236}">
                <a16:creationId xmlns:a16="http://schemas.microsoft.com/office/drawing/2014/main" id="{BCF76021-9FD3-4621-A3D0-EA937E2AD55E}"/>
              </a:ext>
            </a:extLst>
          </p:cNvPr>
          <p:cNvSpPr/>
          <p:nvPr/>
        </p:nvSpPr>
        <p:spPr>
          <a:xfrm>
            <a:off x="6204982" y="4024321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Google Shape;323;p30">
            <a:extLst>
              <a:ext uri="{FF2B5EF4-FFF2-40B4-BE49-F238E27FC236}">
                <a16:creationId xmlns:a16="http://schemas.microsoft.com/office/drawing/2014/main" id="{1D8BC4EE-2C0F-48D4-908A-394C1D790020}"/>
              </a:ext>
            </a:extLst>
          </p:cNvPr>
          <p:cNvSpPr/>
          <p:nvPr/>
        </p:nvSpPr>
        <p:spPr>
          <a:xfrm>
            <a:off x="6869052" y="3631299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Google Shape;323;p30">
            <a:extLst>
              <a:ext uri="{FF2B5EF4-FFF2-40B4-BE49-F238E27FC236}">
                <a16:creationId xmlns:a16="http://schemas.microsoft.com/office/drawing/2014/main" id="{D586813E-1B50-4D64-8F7B-0B7237F7D994}"/>
              </a:ext>
            </a:extLst>
          </p:cNvPr>
          <p:cNvSpPr/>
          <p:nvPr/>
        </p:nvSpPr>
        <p:spPr>
          <a:xfrm>
            <a:off x="7784799" y="3254283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Google Shape;323;p30">
            <a:extLst>
              <a:ext uri="{FF2B5EF4-FFF2-40B4-BE49-F238E27FC236}">
                <a16:creationId xmlns:a16="http://schemas.microsoft.com/office/drawing/2014/main" id="{4CC80D8F-DD54-4BFC-AC5C-2FF2A50AF0D5}"/>
              </a:ext>
            </a:extLst>
          </p:cNvPr>
          <p:cNvSpPr/>
          <p:nvPr/>
        </p:nvSpPr>
        <p:spPr>
          <a:xfrm>
            <a:off x="5854138" y="2899342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defTabSz="1105875">
              <a:defRPr/>
            </a:pPr>
            <a:endParaRPr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C65ED533-45AD-4AA1-B9D3-404AE3955E88}"/>
              </a:ext>
            </a:extLst>
          </p:cNvPr>
          <p:cNvSpPr txBox="1">
            <a:spLocks/>
          </p:cNvSpPr>
          <p:nvPr/>
        </p:nvSpPr>
        <p:spPr>
          <a:xfrm>
            <a:off x="3764940" y="118322"/>
            <a:ext cx="8253293" cy="11622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7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5875">
              <a:spcBef>
                <a:spcPts val="1209"/>
              </a:spcBef>
              <a:buNone/>
              <a:defRPr/>
            </a:pPr>
            <a:r>
              <a:rPr lang="en-GB" sz="4354" b="1" dirty="0">
                <a:latin typeface="Calibri" panose="020F0502020204030204"/>
              </a:rPr>
              <a:t>Activities &amp; Support</a:t>
            </a:r>
            <a:endParaRPr lang="nl-NL" sz="4354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6CB659D-FAD7-467B-B2B1-4E77F49D637A}"/>
              </a:ext>
            </a:extLst>
          </p:cNvPr>
          <p:cNvSpPr txBox="1"/>
          <p:nvPr/>
        </p:nvSpPr>
        <p:spPr>
          <a:xfrm>
            <a:off x="112413" y="3100600"/>
            <a:ext cx="263877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 strike="noStrike">
                <a:solidFill>
                  <a:schemeClr val="tx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- California  | Market Report</a:t>
            </a:r>
            <a:endParaRPr lang="en-US" sz="1100" u="sng" strike="noStrike"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u="sng" strike="noStrike">
              <a:solidFill>
                <a:schemeClr val="tx2"/>
              </a:solidFill>
              <a:effectLst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C19D66C-62D1-4316-9EBB-F9007CA3B113}"/>
              </a:ext>
            </a:extLst>
          </p:cNvPr>
          <p:cNvSpPr txBox="1"/>
          <p:nvPr/>
        </p:nvSpPr>
        <p:spPr>
          <a:xfrm>
            <a:off x="118837" y="4390945"/>
            <a:ext cx="336688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u="sng" strike="noStrike">
                <a:solidFill>
                  <a:schemeClr val="tx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Argentina | Market Report</a:t>
            </a:r>
            <a:endParaRPr lang="nl-NL" sz="1100" u="sng" strike="noStrike"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 strike="noStrike">
                <a:solidFill>
                  <a:schemeClr val="tx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Colombia | Program on Connected Care - PIB</a:t>
            </a:r>
            <a:endParaRPr lang="en-US" sz="1100" b="0" i="0" u="sng" strike="noStrike">
              <a:solidFill>
                <a:schemeClr val="tx2"/>
              </a:solidFill>
              <a:effectLst/>
            </a:endParaRPr>
          </a:p>
          <a:p>
            <a:pPr algn="l" fontAlgn="ctr"/>
            <a:r>
              <a:rPr lang="es-ES" sz="1100" u="sng" strike="noStrike">
                <a:solidFill>
                  <a:schemeClr val="tx2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Colombia | Digital incoming delegation Nursing</a:t>
            </a:r>
            <a:endParaRPr lang="es-ES" sz="1100" u="sng" strike="noStrike">
              <a:solidFill>
                <a:schemeClr val="tx2"/>
              </a:solidFill>
              <a:effectLst/>
            </a:endParaRPr>
          </a:p>
          <a:p>
            <a:pPr algn="l" fontAlgn="ctr"/>
            <a:r>
              <a:rPr lang="es-ES" sz="1100" u="sng" strike="noStrike">
                <a:solidFill>
                  <a:schemeClr val="tx2"/>
                </a:solidFill>
                <a:effectLst/>
              </a:rPr>
              <a:t>Colombia |Digital incoming delegation ACEMI Oncology</a:t>
            </a:r>
            <a:r>
              <a:rPr lang="nl-NL" sz="11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6E88B16-EF7C-4014-A98C-D8FBA8386C34}"/>
              </a:ext>
            </a:extLst>
          </p:cNvPr>
          <p:cNvSpPr txBox="1"/>
          <p:nvPr/>
        </p:nvSpPr>
        <p:spPr>
          <a:xfrm>
            <a:off x="4833395" y="5287705"/>
            <a:ext cx="311721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defTabSz="1105875">
              <a:defRPr/>
            </a:pPr>
            <a:r>
              <a:rPr lang="en-US" sz="1100" u="none" strike="noStrike">
                <a:solidFill>
                  <a:schemeClr val="tx2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Kenya | Market Study (Medical Devices &amp; eHealth)</a:t>
            </a:r>
            <a:endParaRPr lang="nl-NL" sz="1100" b="0" i="0" u="none" strike="noStrike">
              <a:solidFill>
                <a:schemeClr val="tx2"/>
              </a:solidFill>
              <a:effectLst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FA53B20-6A7F-4EA2-B74C-01078323C4FF}"/>
              </a:ext>
            </a:extLst>
          </p:cNvPr>
          <p:cNvSpPr txBox="1"/>
          <p:nvPr/>
        </p:nvSpPr>
        <p:spPr>
          <a:xfrm>
            <a:off x="8968338" y="1748468"/>
            <a:ext cx="3049895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 strike="noStrike">
                <a:solidFill>
                  <a:schemeClr val="tx2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ASEAN | Seizing new LSH opportunities in South-East Asia - SMM</a:t>
            </a:r>
            <a:endParaRPr lang="en-US" sz="1100" b="0" i="0" u="sng" strike="noStrike"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u="sng" strike="noStrike">
                <a:solidFill>
                  <a:schemeClr val="tx2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ASEAN | Digital LSH mission &amp; matchmaking (Indonesia, Thailand, Malaysia, Vietnam, Singapore)</a:t>
            </a:r>
            <a:endParaRPr lang="nl-NL" sz="1100" b="0" i="0" u="sng" strike="noStrike"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none" strike="noStrike">
                <a:solidFill>
                  <a:schemeClr val="tx2"/>
                </a:solidFill>
                <a:effectLst/>
              </a:rPr>
              <a:t>ASEAN - Indonesia| Market Report – SMM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 strike="noStrike">
                <a:solidFill>
                  <a:schemeClr val="tx2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 | Program - Opportunities for collaboration on elderly care</a:t>
            </a:r>
            <a:endParaRPr lang="en-US" sz="1100" b="0" i="0" u="sng" strike="noStrike"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none" strike="noStrike">
                <a:solidFill>
                  <a:schemeClr val="tx2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 | Digital kick-off  Elderly care</a:t>
            </a:r>
            <a:endParaRPr lang="en-US" sz="1100" u="sng" strike="noStrike">
              <a:solidFill>
                <a:srgbClr val="0000FF"/>
              </a:solidFill>
              <a:effectLst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ctr"/>
            <a:r>
              <a:rPr lang="en-US" sz="1100" u="sng" strike="noStrike">
                <a:solidFill>
                  <a:schemeClr val="tx2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India | Market Report Digital Health</a:t>
            </a:r>
            <a:endParaRPr lang="en-US" sz="1100" u="sng" strike="noStrike">
              <a:solidFill>
                <a:schemeClr val="tx2"/>
              </a:solidFill>
              <a:effectLst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112DA90-3CCC-4EF0-99AB-F4FFB956A365}"/>
              </a:ext>
            </a:extLst>
          </p:cNvPr>
          <p:cNvSpPr txBox="1"/>
          <p:nvPr/>
        </p:nvSpPr>
        <p:spPr>
          <a:xfrm>
            <a:off x="3137640" y="1653500"/>
            <a:ext cx="3280824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 | Digital Health mission &amp; matchmaking</a:t>
            </a:r>
            <a:endParaRPr lang="en-US" sz="1100" u="sng">
              <a:solidFill>
                <a:schemeClr val="tx2"/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Germany |</a:t>
            </a:r>
            <a:r>
              <a:rPr lang="en-US" sz="1100" u="sng" err="1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Progam</a:t>
            </a:r>
            <a:r>
              <a:rPr lang="en-US" sz="1100" u="sng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lang="en-US" sz="1100" u="sng" err="1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digitalisation</a:t>
            </a:r>
            <a:r>
              <a:rPr lang="en-US" sz="1100" u="sng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eHealth – PIB</a:t>
            </a:r>
            <a:endParaRPr lang="en-US" sz="1100" u="sng">
              <a:solidFill>
                <a:schemeClr val="tx2"/>
              </a:solidFill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u="sng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Germany | DMEA 2021 – PIB</a:t>
            </a:r>
            <a:r>
              <a:rPr lang="nl-NL" sz="1100" u="sng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" name="Titel 3">
            <a:extLst>
              <a:ext uri="{FF2B5EF4-FFF2-40B4-BE49-F238E27FC236}">
                <a16:creationId xmlns:a16="http://schemas.microsoft.com/office/drawing/2014/main" id="{A939531F-9EF8-4F3C-A44C-5AD2D7B143A2}"/>
              </a:ext>
            </a:extLst>
          </p:cNvPr>
          <p:cNvSpPr txBox="1">
            <a:spLocks/>
          </p:cNvSpPr>
          <p:nvPr/>
        </p:nvSpPr>
        <p:spPr>
          <a:xfrm>
            <a:off x="9722352" y="3401759"/>
            <a:ext cx="2269998" cy="11622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7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5875">
              <a:spcBef>
                <a:spcPts val="1209"/>
              </a:spcBef>
              <a:buNone/>
              <a:defRPr/>
            </a:pPr>
            <a:endParaRPr lang="nl-NL" sz="2419"/>
          </a:p>
        </p:txBody>
      </p:sp>
      <p:sp>
        <p:nvSpPr>
          <p:cNvPr id="16" name="Boog 15">
            <a:extLst>
              <a:ext uri="{FF2B5EF4-FFF2-40B4-BE49-F238E27FC236}">
                <a16:creationId xmlns:a16="http://schemas.microsoft.com/office/drawing/2014/main" id="{F84D93A9-D21A-4A8A-8CAA-A63A28509D2D}"/>
              </a:ext>
            </a:extLst>
          </p:cNvPr>
          <p:cNvSpPr/>
          <p:nvPr/>
        </p:nvSpPr>
        <p:spPr>
          <a:xfrm rot="20580706" flipV="1">
            <a:off x="5377866" y="1657318"/>
            <a:ext cx="1438028" cy="1353617"/>
          </a:xfrm>
          <a:prstGeom prst="arc">
            <a:avLst>
              <a:gd name="adj1" fmla="val 15893243"/>
              <a:gd name="adj2" fmla="val 21481689"/>
            </a:avLst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875">
              <a:defRPr/>
            </a:pPr>
            <a:endParaRPr lang="nl-NL" sz="217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2809940-E242-4943-B881-DDC6E4E3BAED}"/>
              </a:ext>
            </a:extLst>
          </p:cNvPr>
          <p:cNvSpPr txBox="1"/>
          <p:nvPr/>
        </p:nvSpPr>
        <p:spPr>
          <a:xfrm>
            <a:off x="9271360" y="4572140"/>
            <a:ext cx="275521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nl-NL" sz="1200" u="sng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Partner meeting </a:t>
            </a:r>
            <a:r>
              <a:rPr lang="nl-NL" sz="1200" u="sng" err="1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March</a:t>
            </a:r>
            <a:endParaRPr lang="nl-NL" sz="1200" u="sng">
              <a:solidFill>
                <a:schemeClr val="tx2"/>
              </a:solidFill>
            </a:endParaRPr>
          </a:p>
          <a:p>
            <a:pPr fontAlgn="ctr"/>
            <a:r>
              <a:rPr lang="nl-NL" sz="1200" u="sng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Partner meeting May</a:t>
            </a:r>
            <a:endParaRPr lang="nl-NL" sz="1200" u="sng">
              <a:solidFill>
                <a:schemeClr val="tx2"/>
              </a:solidFill>
            </a:endParaRPr>
          </a:p>
          <a:p>
            <a:pPr fontAlgn="ctr"/>
            <a:r>
              <a:rPr lang="nl-NL" sz="1200" u="sng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Partner meeting </a:t>
            </a:r>
            <a:r>
              <a:rPr lang="nl-NL" sz="1200" u="sng" err="1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July</a:t>
            </a:r>
            <a:endParaRPr lang="nl-NL" sz="1200" u="sng">
              <a:solidFill>
                <a:schemeClr val="tx2"/>
              </a:solidFill>
            </a:endParaRPr>
          </a:p>
          <a:p>
            <a:pPr fontAlgn="ctr"/>
            <a:endParaRPr lang="nl-NL" sz="1200" u="sng">
              <a:solidFill>
                <a:schemeClr val="tx2"/>
              </a:solidFill>
            </a:endParaRPr>
          </a:p>
          <a:p>
            <a:pPr marR="0" indent="0" fontAlgn="ctr"/>
            <a:r>
              <a:rPr lang="nl-NL" sz="1200" u="sng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Platform meeting </a:t>
            </a:r>
            <a:r>
              <a:rPr lang="nl-NL" sz="1200" u="sng" err="1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Asia</a:t>
            </a:r>
            <a:endParaRPr lang="nl-NL" sz="1200" u="sng">
              <a:solidFill>
                <a:schemeClr val="tx2"/>
              </a:solidFill>
            </a:endParaRPr>
          </a:p>
          <a:p>
            <a:pPr fontAlgn="ctr"/>
            <a:r>
              <a:rPr lang="nl-NL" sz="1200" u="sng">
                <a:solidFill>
                  <a:schemeClr val="tx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Platform meeting </a:t>
            </a:r>
            <a:r>
              <a:rPr lang="nl-NL" sz="1200" u="sng" err="1">
                <a:solidFill>
                  <a:schemeClr val="tx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</a:t>
            </a:r>
            <a:r>
              <a:rPr lang="nl-NL" sz="1200" u="sng">
                <a:solidFill>
                  <a:schemeClr val="tx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East</a:t>
            </a:r>
            <a:endParaRPr lang="nl-NL" sz="1200" u="sng">
              <a:solidFill>
                <a:schemeClr val="tx2"/>
              </a:solidFill>
            </a:endParaRPr>
          </a:p>
          <a:p>
            <a:pPr marR="0" indent="0" fontAlgn="ctr"/>
            <a:r>
              <a:rPr lang="nl-NL" sz="1200" u="sng">
                <a:solidFill>
                  <a:schemeClr val="tx2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Platform meeting North America</a:t>
            </a:r>
            <a:endParaRPr lang="nl-NL" sz="1200" u="sng">
              <a:solidFill>
                <a:schemeClr val="tx2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A5CC4C0-2D75-40BD-956D-CFA78163F676}"/>
              </a:ext>
            </a:extLst>
          </p:cNvPr>
          <p:cNvSpPr txBox="1"/>
          <p:nvPr/>
        </p:nvSpPr>
        <p:spPr>
          <a:xfrm>
            <a:off x="118358" y="5310804"/>
            <a:ext cx="383488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200" b="0" i="0" u="sng" strike="noStrike" kern="1200">
                <a:solidFill>
                  <a:schemeClr val="tx2"/>
                </a:solidFill>
                <a:effectLst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International Helpdesk</a:t>
            </a:r>
            <a:endParaRPr lang="nl-NL" sz="1200" b="0" i="0" u="none" strike="noStrike">
              <a:solidFill>
                <a:schemeClr val="tx2"/>
              </a:solidFill>
              <a:effectLst/>
            </a:endParaRPr>
          </a:p>
          <a:p>
            <a:pPr fontAlgn="ctr"/>
            <a:r>
              <a:rPr lang="en-US" sz="1200" b="0" i="0" u="sng" strike="noStrike" kern="1200">
                <a:solidFill>
                  <a:schemeClr val="tx2"/>
                </a:solidFill>
                <a:effectLst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International support </a:t>
            </a:r>
            <a:r>
              <a:rPr lang="en-US" sz="1200" u="sng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Start-Ups - SIB</a:t>
            </a:r>
            <a:endParaRPr lang="nl-NL" sz="1200" u="sng">
              <a:solidFill>
                <a:schemeClr val="tx2"/>
              </a:solidFill>
            </a:endParaRPr>
          </a:p>
          <a:p>
            <a:pPr fontAlgn="ctr"/>
            <a:r>
              <a:rPr lang="fr-FR" sz="1200" u="sng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</a:t>
            </a:r>
            <a:r>
              <a:rPr lang="fr-FR" sz="1200" u="sng" err="1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Tailormade</a:t>
            </a:r>
            <a:r>
              <a:rPr lang="fr-FR" sz="1200" u="sng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200" u="sng" err="1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lang="fr-FR" sz="1200" u="sng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internationalisation support</a:t>
            </a:r>
            <a:endParaRPr lang="nl-NL" sz="1200" u="sng">
              <a:solidFill>
                <a:schemeClr val="tx2"/>
              </a:solidFill>
            </a:endParaRP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C69956E4-9179-4AF2-95AF-9665A9A6F3F0}"/>
              </a:ext>
            </a:extLst>
          </p:cNvPr>
          <p:cNvSpPr txBox="1">
            <a:spLocks/>
          </p:cNvSpPr>
          <p:nvPr/>
        </p:nvSpPr>
        <p:spPr>
          <a:xfrm>
            <a:off x="609600" y="1100002"/>
            <a:ext cx="10972799" cy="36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Tx/>
              <a:buNone/>
              <a:defRPr sz="2667" kern="1200">
                <a:solidFill>
                  <a:srgbClr val="118A92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 dirty="0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Q1 – Q2 2021: 24 (Public-Private) </a:t>
            </a:r>
            <a:r>
              <a:rPr kumimoji="0" lang="nl-NL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activities</a:t>
            </a:r>
            <a:r>
              <a:rPr kumimoji="0" lang="nl-NL" sz="2667" b="0" i="0" u="none" strike="noStrike" kern="1200" cap="none" spc="0" normalizeH="0" baseline="0" noProof="0" dirty="0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- 680 </a:t>
            </a:r>
            <a:r>
              <a:rPr kumimoji="0" lang="nl-NL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participants</a:t>
            </a:r>
            <a:endParaRPr kumimoji="0" lang="nl-NL" sz="2667" b="0" i="0" u="none" strike="noStrike" kern="1200" cap="none" spc="0" normalizeH="0" baseline="0" noProof="0" dirty="0">
              <a:ln>
                <a:noFill/>
              </a:ln>
              <a:solidFill>
                <a:srgbClr val="118A9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5124" name="Picture 4" descr="Logo-1704-RVO - Q-Point">
            <a:extLst>
              <a:ext uri="{FF2B5EF4-FFF2-40B4-BE49-F238E27FC236}">
                <a16:creationId xmlns:a16="http://schemas.microsoft.com/office/drawing/2014/main" id="{617BBF2B-E0DB-4EBF-8643-B76BAA04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61" y="6146679"/>
            <a:ext cx="1652991" cy="6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AB4735C-F577-4CE9-B348-12F010B6E4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791"/>
            <a:ext cx="2658315" cy="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3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5;p30">
            <a:extLst>
              <a:ext uri="{FF2B5EF4-FFF2-40B4-BE49-F238E27FC236}">
                <a16:creationId xmlns:a16="http://schemas.microsoft.com/office/drawing/2014/main" id="{34B6F1A1-9F05-4D30-9597-745590EA77FC}"/>
              </a:ext>
            </a:extLst>
          </p:cNvPr>
          <p:cNvSpPr/>
          <p:nvPr/>
        </p:nvSpPr>
        <p:spPr>
          <a:xfrm>
            <a:off x="2416044" y="2127644"/>
            <a:ext cx="7577879" cy="360993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3F3F3"/>
          </a:solidFill>
          <a:ln>
            <a:solidFill>
              <a:srgbClr val="004D77"/>
            </a:solidFill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oog 5">
            <a:extLst>
              <a:ext uri="{FF2B5EF4-FFF2-40B4-BE49-F238E27FC236}">
                <a16:creationId xmlns:a16="http://schemas.microsoft.com/office/drawing/2014/main" id="{491AFEE8-C1EB-4400-90DE-4D066BDCDDE2}"/>
              </a:ext>
            </a:extLst>
          </p:cNvPr>
          <p:cNvSpPr/>
          <p:nvPr/>
        </p:nvSpPr>
        <p:spPr>
          <a:xfrm rot="19122650">
            <a:off x="2054592" y="4125752"/>
            <a:ext cx="2373590" cy="1923755"/>
          </a:xfrm>
          <a:prstGeom prst="arc">
            <a:avLst>
              <a:gd name="adj1" fmla="val 18609174"/>
              <a:gd name="adj2" fmla="val 0"/>
            </a:avLst>
          </a:prstGeom>
          <a:noFill/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1ABB73-DC1F-4817-8E6E-1249CB0ED85A}"/>
              </a:ext>
            </a:extLst>
          </p:cNvPr>
          <p:cNvSpPr txBox="1"/>
          <p:nvPr/>
        </p:nvSpPr>
        <p:spPr>
          <a:xfrm>
            <a:off x="1348395" y="3914915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</a:t>
            </a:r>
            <a:b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Latin America</a:t>
            </a:r>
          </a:p>
        </p:txBody>
      </p:sp>
      <p:sp>
        <p:nvSpPr>
          <p:cNvPr id="8" name="Boog 7">
            <a:extLst>
              <a:ext uri="{FF2B5EF4-FFF2-40B4-BE49-F238E27FC236}">
                <a16:creationId xmlns:a16="http://schemas.microsoft.com/office/drawing/2014/main" id="{764B74B4-842C-43F4-9AAD-416AC946D176}"/>
              </a:ext>
            </a:extLst>
          </p:cNvPr>
          <p:cNvSpPr/>
          <p:nvPr/>
        </p:nvSpPr>
        <p:spPr>
          <a:xfrm rot="17097033">
            <a:off x="5069847" y="4399955"/>
            <a:ext cx="1823211" cy="1107030"/>
          </a:xfrm>
          <a:prstGeom prst="arc">
            <a:avLst>
              <a:gd name="adj1" fmla="val 18175019"/>
              <a:gd name="adj2" fmla="val 0"/>
            </a:avLst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B8CAA8-12D0-459E-9CA9-ADC51DBFF0DA}"/>
              </a:ext>
            </a:extLst>
          </p:cNvPr>
          <p:cNvSpPr txBox="1"/>
          <p:nvPr/>
        </p:nvSpPr>
        <p:spPr>
          <a:xfrm>
            <a:off x="4309092" y="4496879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TFHC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 err="1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</a:t>
            </a:r>
            <a:endParaRPr kumimoji="0" lang="nl-NL" sz="1693" b="0" i="0" u="none" strike="noStrike" kern="1200" cap="none" spc="0" normalizeH="0" baseline="0" noProof="0">
              <a:ln>
                <a:noFill/>
              </a:ln>
              <a:solidFill>
                <a:srgbClr val="004D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1FC740-A32A-4D48-8E1B-C52D63C8A581}"/>
              </a:ext>
            </a:extLst>
          </p:cNvPr>
          <p:cNvSpPr txBox="1"/>
          <p:nvPr/>
        </p:nvSpPr>
        <p:spPr>
          <a:xfrm>
            <a:off x="304141" y="2234509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</a:t>
            </a:r>
            <a:b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America</a:t>
            </a:r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078D1E8B-69C7-46CF-AD3F-75C6C58A4907}"/>
              </a:ext>
            </a:extLst>
          </p:cNvPr>
          <p:cNvSpPr/>
          <p:nvPr/>
        </p:nvSpPr>
        <p:spPr>
          <a:xfrm>
            <a:off x="1406660" y="2473631"/>
            <a:ext cx="2038983" cy="1132085"/>
          </a:xfrm>
          <a:prstGeom prst="arc">
            <a:avLst>
              <a:gd name="adj1" fmla="val 14121904"/>
              <a:gd name="adj2" fmla="val 0"/>
            </a:avLst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BBA61194-EAE4-4A21-8852-C6DC7526A172}"/>
              </a:ext>
            </a:extLst>
          </p:cNvPr>
          <p:cNvSpPr/>
          <p:nvPr/>
        </p:nvSpPr>
        <p:spPr>
          <a:xfrm rot="18852084" flipV="1">
            <a:off x="6715312" y="3656010"/>
            <a:ext cx="859162" cy="1089419"/>
          </a:xfrm>
          <a:prstGeom prst="arc">
            <a:avLst>
              <a:gd name="adj1" fmla="val 17566562"/>
              <a:gd name="adj2" fmla="val 3820576"/>
            </a:avLst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E90D548-48A1-4326-9F38-57843C5A13FE}"/>
              </a:ext>
            </a:extLst>
          </p:cNvPr>
          <p:cNvSpPr txBox="1"/>
          <p:nvPr/>
        </p:nvSpPr>
        <p:spPr>
          <a:xfrm>
            <a:off x="6522805" y="4408086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</a:t>
            </a:r>
            <a:b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693" b="0" i="0" u="none" strike="noStrike" kern="1200" cap="none" spc="0" normalizeH="0" baseline="0" noProof="0" err="1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</a:t>
            </a: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East</a:t>
            </a:r>
          </a:p>
        </p:txBody>
      </p:sp>
      <p:sp>
        <p:nvSpPr>
          <p:cNvPr id="14" name="Boog 13">
            <a:extLst>
              <a:ext uri="{FF2B5EF4-FFF2-40B4-BE49-F238E27FC236}">
                <a16:creationId xmlns:a16="http://schemas.microsoft.com/office/drawing/2014/main" id="{1ED6B572-85F4-4DDB-B2C8-3A3C0AB4A3C7}"/>
              </a:ext>
            </a:extLst>
          </p:cNvPr>
          <p:cNvSpPr/>
          <p:nvPr/>
        </p:nvSpPr>
        <p:spPr>
          <a:xfrm rot="14867562">
            <a:off x="7244765" y="2462591"/>
            <a:ext cx="2587201" cy="1367852"/>
          </a:xfrm>
          <a:prstGeom prst="arc">
            <a:avLst/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0C6B0EF-307F-4D09-9892-E2FD678A8F27}"/>
              </a:ext>
            </a:extLst>
          </p:cNvPr>
          <p:cNvSpPr txBox="1"/>
          <p:nvPr/>
        </p:nvSpPr>
        <p:spPr>
          <a:xfrm>
            <a:off x="7296663" y="1582197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</a:t>
            </a:r>
            <a:b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693" b="0" i="0" u="none" strike="noStrike" kern="1200" cap="none" spc="0" normalizeH="0" baseline="0" noProof="0" err="1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</a:t>
            </a:r>
            <a:endParaRPr kumimoji="0" lang="nl-NL" sz="1693" b="0" i="0" u="none" strike="noStrike" kern="1200" cap="none" spc="0" normalizeH="0" baseline="0" noProof="0">
              <a:ln>
                <a:noFill/>
              </a:ln>
              <a:solidFill>
                <a:srgbClr val="004D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B73143C-44CC-49D6-B9CC-C198DA4354DE}"/>
              </a:ext>
            </a:extLst>
          </p:cNvPr>
          <p:cNvSpPr txBox="1"/>
          <p:nvPr/>
        </p:nvSpPr>
        <p:spPr>
          <a:xfrm>
            <a:off x="5815311" y="1585424"/>
            <a:ext cx="213529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</a:t>
            </a:r>
            <a:b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693" b="0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</a:t>
            </a:r>
          </a:p>
        </p:txBody>
      </p:sp>
      <p:sp>
        <p:nvSpPr>
          <p:cNvPr id="18" name="Google Shape;323;p30">
            <a:extLst>
              <a:ext uri="{FF2B5EF4-FFF2-40B4-BE49-F238E27FC236}">
                <a16:creationId xmlns:a16="http://schemas.microsoft.com/office/drawing/2014/main" id="{51E1A51A-7368-4868-BA19-D89744DEAF1C}"/>
              </a:ext>
            </a:extLst>
          </p:cNvPr>
          <p:cNvSpPr/>
          <p:nvPr/>
        </p:nvSpPr>
        <p:spPr>
          <a:xfrm>
            <a:off x="3379939" y="3039674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323;p30">
            <a:extLst>
              <a:ext uri="{FF2B5EF4-FFF2-40B4-BE49-F238E27FC236}">
                <a16:creationId xmlns:a16="http://schemas.microsoft.com/office/drawing/2014/main" id="{03CDE725-EAC6-4946-8FE7-3F088FAE4745}"/>
              </a:ext>
            </a:extLst>
          </p:cNvPr>
          <p:cNvSpPr/>
          <p:nvPr/>
        </p:nvSpPr>
        <p:spPr>
          <a:xfrm>
            <a:off x="4128744" y="4306212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323;p30">
            <a:extLst>
              <a:ext uri="{FF2B5EF4-FFF2-40B4-BE49-F238E27FC236}">
                <a16:creationId xmlns:a16="http://schemas.microsoft.com/office/drawing/2014/main" id="{BCF76021-9FD3-4621-A3D0-EA937E2AD55E}"/>
              </a:ext>
            </a:extLst>
          </p:cNvPr>
          <p:cNvSpPr/>
          <p:nvPr/>
        </p:nvSpPr>
        <p:spPr>
          <a:xfrm>
            <a:off x="6204982" y="4024321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323;p30">
            <a:extLst>
              <a:ext uri="{FF2B5EF4-FFF2-40B4-BE49-F238E27FC236}">
                <a16:creationId xmlns:a16="http://schemas.microsoft.com/office/drawing/2014/main" id="{1D8BC4EE-2C0F-48D4-908A-394C1D790020}"/>
              </a:ext>
            </a:extLst>
          </p:cNvPr>
          <p:cNvSpPr/>
          <p:nvPr/>
        </p:nvSpPr>
        <p:spPr>
          <a:xfrm>
            <a:off x="6869052" y="3631299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323;p30">
            <a:extLst>
              <a:ext uri="{FF2B5EF4-FFF2-40B4-BE49-F238E27FC236}">
                <a16:creationId xmlns:a16="http://schemas.microsoft.com/office/drawing/2014/main" id="{D586813E-1B50-4D64-8F7B-0B7237F7D994}"/>
              </a:ext>
            </a:extLst>
          </p:cNvPr>
          <p:cNvSpPr/>
          <p:nvPr/>
        </p:nvSpPr>
        <p:spPr>
          <a:xfrm>
            <a:off x="7784799" y="3254283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oogle Shape;323;p30">
            <a:extLst>
              <a:ext uri="{FF2B5EF4-FFF2-40B4-BE49-F238E27FC236}">
                <a16:creationId xmlns:a16="http://schemas.microsoft.com/office/drawing/2014/main" id="{4CC80D8F-DD54-4BFC-AC5C-2FF2A50AF0D5}"/>
              </a:ext>
            </a:extLst>
          </p:cNvPr>
          <p:cNvSpPr/>
          <p:nvPr/>
        </p:nvSpPr>
        <p:spPr>
          <a:xfrm>
            <a:off x="5854138" y="2899342"/>
            <a:ext cx="165810" cy="149785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0570" tIns="110570" rIns="110570" bIns="110570" anchor="ctr" anchorCtr="0">
            <a:no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C65ED533-45AD-4AA1-B9D3-404AE3955E88}"/>
              </a:ext>
            </a:extLst>
          </p:cNvPr>
          <p:cNvSpPr txBox="1">
            <a:spLocks/>
          </p:cNvSpPr>
          <p:nvPr/>
        </p:nvSpPr>
        <p:spPr>
          <a:xfrm>
            <a:off x="3764940" y="118322"/>
            <a:ext cx="8253293" cy="11622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7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05875" rtl="0" eaLnBrk="1" fontAlgn="auto" latinLnBrk="0" hangingPunct="1">
              <a:lnSpc>
                <a:spcPct val="90000"/>
              </a:lnSpc>
              <a:spcBef>
                <a:spcPts val="12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354" b="1" i="0" u="none" strike="noStrike" kern="1200" cap="none" spc="0" normalizeH="0" baseline="0" noProof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Activities &amp; Support</a:t>
            </a:r>
            <a:endParaRPr kumimoji="0" lang="nl-NL" sz="4354" b="0" i="0" u="none" strike="noStrike" kern="1200" cap="none" spc="0" normalizeH="0" baseline="0" noProof="0">
              <a:ln>
                <a:noFill/>
              </a:ln>
              <a:solidFill>
                <a:srgbClr val="004D7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6CB659D-FAD7-467B-B2B1-4E77F49D637A}"/>
              </a:ext>
            </a:extLst>
          </p:cNvPr>
          <p:cNvSpPr txBox="1"/>
          <p:nvPr/>
        </p:nvSpPr>
        <p:spPr>
          <a:xfrm>
            <a:off x="140510" y="3185143"/>
            <a:ext cx="2638776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Public-Private LSH Roadmap USA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Canada | LSH Market Study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North America meeting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C19D66C-62D1-4316-9EBB-F9007CA3B113}"/>
              </a:ext>
            </a:extLst>
          </p:cNvPr>
          <p:cNvSpPr txBox="1"/>
          <p:nvPr/>
        </p:nvSpPr>
        <p:spPr>
          <a:xfrm>
            <a:off x="140764" y="4613910"/>
            <a:ext cx="336688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Colombia PIB | Program on Connected Care - PIB </a:t>
            </a:r>
            <a:endParaRPr kumimoji="0" lang="nl-NL" sz="11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FA53B20-6A7F-4EA2-B74C-01078323C4FF}"/>
              </a:ext>
            </a:extLst>
          </p:cNvPr>
          <p:cNvSpPr txBox="1"/>
          <p:nvPr/>
        </p:nvSpPr>
        <p:spPr>
          <a:xfrm>
            <a:off x="8968338" y="1885829"/>
            <a:ext cx="3049895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ASEAN | Seizing new LSH opportunities in South-East Asia - SMM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Indonesia | Launch Market Study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Indonesia | Meet &amp; Greet LSH </a:t>
            </a:r>
            <a:r>
              <a:rPr kumimoji="0" lang="en-US" sz="11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Liasion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 | NDRC collaboration on elderly care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India | Launch market study digital health 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112DA90-3CCC-4EF0-99AB-F4FFB956A365}"/>
              </a:ext>
            </a:extLst>
          </p:cNvPr>
          <p:cNvSpPr txBox="1"/>
          <p:nvPr/>
        </p:nvSpPr>
        <p:spPr>
          <a:xfrm>
            <a:off x="3062217" y="1543077"/>
            <a:ext cx="3280824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Germany |</a:t>
            </a:r>
            <a:r>
              <a:rPr kumimoji="0" lang="en-US" sz="11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Progam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kumimoji="0" lang="en-US" sz="11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digitalisation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eHealth – PIB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Germany | eHealth PIB</a:t>
            </a:r>
            <a:r>
              <a:rPr kumimoji="0" lang="nl-NL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digital mission NRW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 | </a:t>
            </a:r>
            <a:r>
              <a:rPr kumimoji="0" lang="en-US" sz="11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Heallth~Holland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Pavilion MEDICA 2021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Denmark, Norway, Sweden | Launch Market Studies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 | Incoming high-level </a:t>
            </a:r>
            <a:r>
              <a:rPr kumimoji="0" lang="nl-NL" sz="11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delegation</a:t>
            </a:r>
            <a:r>
              <a:rPr kumimoji="0" lang="nl-NL" sz="11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nl-NL" sz="11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oog 15">
            <a:extLst>
              <a:ext uri="{FF2B5EF4-FFF2-40B4-BE49-F238E27FC236}">
                <a16:creationId xmlns:a16="http://schemas.microsoft.com/office/drawing/2014/main" id="{F84D93A9-D21A-4A8A-8CAA-A63A28509D2D}"/>
              </a:ext>
            </a:extLst>
          </p:cNvPr>
          <p:cNvSpPr/>
          <p:nvPr/>
        </p:nvSpPr>
        <p:spPr>
          <a:xfrm rot="20580706" flipV="1">
            <a:off x="5377866" y="1657318"/>
            <a:ext cx="1438028" cy="1353617"/>
          </a:xfrm>
          <a:prstGeom prst="arc">
            <a:avLst>
              <a:gd name="adj1" fmla="val 14555199"/>
              <a:gd name="adj2" fmla="val 21481689"/>
            </a:avLst>
          </a:prstGeom>
          <a:ln w="9525" cap="flat" cmpd="sng" algn="ctr">
            <a:solidFill>
              <a:srgbClr val="00A1A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2809940-E242-4943-B881-DDC6E4E3BAED}"/>
              </a:ext>
            </a:extLst>
          </p:cNvPr>
          <p:cNvSpPr txBox="1"/>
          <p:nvPr/>
        </p:nvSpPr>
        <p:spPr>
          <a:xfrm>
            <a:off x="9263017" y="5126019"/>
            <a:ext cx="27552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Partner meeting July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Partner meeting October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 Asia meeting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TFHC Platform Middle East meeting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A5CC4C0-2D75-40BD-956D-CFA78163F676}"/>
              </a:ext>
            </a:extLst>
          </p:cNvPr>
          <p:cNvSpPr txBox="1"/>
          <p:nvPr/>
        </p:nvSpPr>
        <p:spPr>
          <a:xfrm>
            <a:off x="118358" y="5310804"/>
            <a:ext cx="383488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4D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International Helpdesk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International support Start-Ups - SIB</a:t>
            </a:r>
            <a:endParaRPr kumimoji="0" lang="nl-NL" sz="12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TFHC </a:t>
            </a:r>
            <a:r>
              <a:rPr kumimoji="0" lang="fr-FR" sz="12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Tailormade</a:t>
            </a: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r-FR" sz="1200" b="0" i="0" u="sng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internationalisation support</a:t>
            </a:r>
            <a:endParaRPr kumimoji="0" lang="nl-NL" sz="12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C69956E4-9179-4AF2-95AF-9665A9A6F3F0}"/>
              </a:ext>
            </a:extLst>
          </p:cNvPr>
          <p:cNvSpPr txBox="1">
            <a:spLocks/>
          </p:cNvSpPr>
          <p:nvPr/>
        </p:nvSpPr>
        <p:spPr>
          <a:xfrm>
            <a:off x="609600" y="1100002"/>
            <a:ext cx="10972799" cy="36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Tx/>
              <a:buNone/>
              <a:defRPr sz="2667" kern="1200">
                <a:solidFill>
                  <a:srgbClr val="118A92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Q3 – Q4 2021: 20 (Public-Private) activities - 317 </a:t>
            </a:r>
            <a:r>
              <a:rPr kumimoji="0" lang="nl-NL" sz="2667" b="0" i="0" u="none" strike="noStrike" kern="1200" cap="none" spc="0" normalizeH="0" baseline="0" noProof="0" err="1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participants</a:t>
            </a:r>
            <a:endParaRPr kumimoji="0" lang="nl-NL" sz="2667" b="0" i="0" u="none" strike="noStrike" kern="1200" cap="none" spc="0" normalizeH="0" baseline="0" noProof="0">
              <a:ln>
                <a:noFill/>
              </a:ln>
              <a:solidFill>
                <a:srgbClr val="118A92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B4735C-F577-4CE9-B348-12F010B6E4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791"/>
            <a:ext cx="2658315" cy="698609"/>
          </a:xfrm>
          <a:prstGeom prst="rect">
            <a:avLst/>
          </a:prstGeom>
        </p:spPr>
      </p:pic>
      <p:pic>
        <p:nvPicPr>
          <p:cNvPr id="37" name="Picture 4" descr="Logo-1704-RVO - Q-Point">
            <a:extLst>
              <a:ext uri="{FF2B5EF4-FFF2-40B4-BE49-F238E27FC236}">
                <a16:creationId xmlns:a16="http://schemas.microsoft.com/office/drawing/2014/main" id="{B8C04902-686B-444D-9D05-53736B94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61" y="6146679"/>
            <a:ext cx="1652991" cy="6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Afbeelding 37" descr="Afbeelding met teken&#10;&#10;Automatisch gegenereerde beschrijving">
            <a:extLst>
              <a:ext uri="{FF2B5EF4-FFF2-40B4-BE49-F238E27FC236}">
                <a16:creationId xmlns:a16="http://schemas.microsoft.com/office/drawing/2014/main" id="{611EF9C2-EC1E-455B-855F-4B8B95922E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634" y="193734"/>
            <a:ext cx="651981" cy="651981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60C8A359-72B7-459C-9027-D7A4898CD03B}"/>
              </a:ext>
            </a:extLst>
          </p:cNvPr>
          <p:cNvSpPr txBox="1"/>
          <p:nvPr/>
        </p:nvSpPr>
        <p:spPr>
          <a:xfrm>
            <a:off x="9500652" y="958909"/>
            <a:ext cx="251559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D7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of Health Care 2021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409 participants / 45 countries</a:t>
            </a: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1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6B04E852-AF4D-4FFC-8EF5-3F280B53F7D9}"/>
              </a:ext>
            </a:extLst>
          </p:cNvPr>
          <p:cNvSpPr txBox="1">
            <a:spLocks/>
          </p:cNvSpPr>
          <p:nvPr/>
        </p:nvSpPr>
        <p:spPr>
          <a:xfrm>
            <a:off x="609600" y="369337"/>
            <a:ext cx="10972800" cy="6424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33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TFHC Events </a:t>
            </a:r>
            <a:r>
              <a:rPr kumimoji="0" lang="nl-NL" sz="3733" b="0" i="1" u="none" strike="noStrike" kern="1200" cap="none" spc="0" normalizeH="0" baseline="0" noProof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powered</a:t>
            </a:r>
            <a:r>
              <a:rPr kumimoji="0" lang="nl-NL" sz="3733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 </a:t>
            </a:r>
            <a:r>
              <a:rPr kumimoji="0" lang="nl-NL" sz="3733" b="0" i="1" u="none" strike="noStrike" kern="1200" cap="none" spc="0" normalizeH="0" baseline="0" noProof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by</a:t>
            </a:r>
            <a:r>
              <a:rPr kumimoji="0" lang="nl-NL" sz="3733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 </a:t>
            </a:r>
            <a:r>
              <a:rPr kumimoji="0" lang="nl-NL" sz="3733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Health~Holland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8434B466-6B3F-48D4-A683-2E1EC56018B9}"/>
              </a:ext>
            </a:extLst>
          </p:cNvPr>
          <p:cNvSpPr txBox="1">
            <a:spLocks/>
          </p:cNvSpPr>
          <p:nvPr/>
        </p:nvSpPr>
        <p:spPr>
          <a:xfrm>
            <a:off x="609599" y="1053430"/>
            <a:ext cx="10972799" cy="36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Tx/>
              <a:buNone/>
              <a:defRPr sz="2667" kern="1200">
                <a:solidFill>
                  <a:srgbClr val="118A92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Q1 – Q2 2021: 16 events - 625 </a:t>
            </a:r>
            <a:r>
              <a:rPr kumimoji="0" lang="nl-NL" sz="2667" b="0" i="0" u="none" strike="noStrike" kern="1200" cap="none" spc="0" normalizeH="0" baseline="0" noProof="0" err="1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participants</a:t>
            </a:r>
            <a:endParaRPr kumimoji="0" lang="nl-NL" sz="2667" b="0" i="0" u="none" strike="noStrike" kern="1200" cap="none" spc="0" normalizeH="0" baseline="0" noProof="0">
              <a:ln>
                <a:noFill/>
              </a:ln>
              <a:solidFill>
                <a:srgbClr val="118A9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1DB98AC-64BA-442D-8FCF-0D9E30515CFB}"/>
              </a:ext>
            </a:extLst>
          </p:cNvPr>
          <p:cNvSpPr txBox="1">
            <a:spLocks/>
          </p:cNvSpPr>
          <p:nvPr/>
        </p:nvSpPr>
        <p:spPr>
          <a:xfrm>
            <a:off x="609599" y="1846717"/>
            <a:ext cx="5373509" cy="6875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667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400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Digital Country Meet-ups:</a:t>
            </a:r>
          </a:p>
        </p:txBody>
      </p:sp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63BB94A5-8E6A-4463-9681-54C05957E104}"/>
              </a:ext>
            </a:extLst>
          </p:cNvPr>
          <p:cNvSpPr txBox="1">
            <a:spLocks/>
          </p:cNvSpPr>
          <p:nvPr/>
        </p:nvSpPr>
        <p:spPr>
          <a:xfrm>
            <a:off x="609599" y="2432356"/>
            <a:ext cx="11178010" cy="364099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8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600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4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3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Belgium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Brazil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Canada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 &amp; </a:t>
            </a:r>
            <a:r>
              <a:rPr kumimoji="0" lang="nl-NL" sz="1800" b="0" i="0" u="sng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Eastern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Europe (CEE)</a:t>
            </a:r>
            <a:endParaRPr kumimoji="0" lang="nl-NL" sz="1800" b="0" i="0" u="sng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Japan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</a:t>
            </a:r>
            <a:r>
              <a:rPr kumimoji="0" lang="nl-NL" sz="1800" b="0" i="0" u="sng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Switzerland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International Strategy 2020-2023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indent="0" fontAlgn="ctr">
              <a:spcBef>
                <a:spcPts val="0"/>
              </a:spcBef>
              <a:buNone/>
            </a:pP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kumimoji="0" lang="nl-NL" sz="200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International Monitor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nl-NL" sz="2000" i="1">
                <a:solidFill>
                  <a:schemeClr val="accent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 </a:t>
            </a:r>
            <a:r>
              <a:rPr lang="nl-NL" sz="2000" i="1" err="1">
                <a:solidFill>
                  <a:schemeClr val="accent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factsheets</a:t>
            </a:r>
            <a:r>
              <a:rPr lang="nl-NL" sz="2000" i="1">
                <a:solidFill>
                  <a:schemeClr val="accent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top 20 priority </a:t>
            </a:r>
            <a:r>
              <a:rPr lang="nl-NL" sz="2000" i="1" err="1">
                <a:solidFill>
                  <a:schemeClr val="accent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</a:t>
            </a:r>
            <a:r>
              <a:rPr lang="nl-NL" sz="2000" i="1">
                <a:solidFill>
                  <a:schemeClr val="accent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	</a:t>
            </a:r>
            <a:endParaRPr kumimoji="0" lang="nl-NL" sz="2400" i="0" u="sng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endParaRPr kumimoji="0" lang="nl-NL" sz="2133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E505B145-9E03-44F2-8ED3-1394161EF2F2}"/>
              </a:ext>
            </a:extLst>
          </p:cNvPr>
          <p:cNvSpPr txBox="1">
            <a:spLocks/>
          </p:cNvSpPr>
          <p:nvPr/>
        </p:nvSpPr>
        <p:spPr>
          <a:xfrm>
            <a:off x="5650308" y="1818948"/>
            <a:ext cx="5373509" cy="6875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667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400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Digital Meet-ups:</a:t>
            </a:r>
          </a:p>
        </p:txBody>
      </p:sp>
      <p:sp>
        <p:nvSpPr>
          <p:cNvPr id="17" name="Tijdelijke aanduiding voor inhoud 6">
            <a:extLst>
              <a:ext uri="{FF2B5EF4-FFF2-40B4-BE49-F238E27FC236}">
                <a16:creationId xmlns:a16="http://schemas.microsoft.com/office/drawing/2014/main" id="{98884967-BF31-4E65-B35B-BAD12709A185}"/>
              </a:ext>
            </a:extLst>
          </p:cNvPr>
          <p:cNvSpPr txBox="1">
            <a:spLocks/>
          </p:cNvSpPr>
          <p:nvPr/>
        </p:nvSpPr>
        <p:spPr>
          <a:xfrm>
            <a:off x="5650308" y="2432355"/>
            <a:ext cx="6535827" cy="3640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8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600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4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3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MDR update on Medical Device Software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does the MDR affect you?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for health - GOING GLOBAL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a strong distributor network during the pandemic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successfully pitch or present online?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</a:t>
            </a:r>
            <a:r>
              <a:rPr kumimoji="0" lang="nl-NL" sz="1800" b="0" i="0" u="sng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Kingdom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kumimoji="0" lang="nl-NL" sz="1800" b="0" i="0" u="sng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MedTech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post-</a:t>
            </a:r>
            <a:r>
              <a:rPr kumimoji="0" lang="nl-NL" sz="1800" b="0" i="0" u="sng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Brexit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opportunities for pharma business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endParaRPr kumimoji="0" lang="nl-NL" sz="2133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31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6B04E852-AF4D-4FFC-8EF5-3F280B53F7D9}"/>
              </a:ext>
            </a:extLst>
          </p:cNvPr>
          <p:cNvSpPr txBox="1">
            <a:spLocks/>
          </p:cNvSpPr>
          <p:nvPr/>
        </p:nvSpPr>
        <p:spPr>
          <a:xfrm>
            <a:off x="609600" y="369337"/>
            <a:ext cx="10972800" cy="6424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33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TFHC Events </a:t>
            </a:r>
            <a:r>
              <a:rPr kumimoji="0" lang="nl-NL" sz="3733" b="0" i="1" u="none" strike="noStrike" kern="1200" cap="none" spc="0" normalizeH="0" baseline="0" noProof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powered</a:t>
            </a:r>
            <a:r>
              <a:rPr kumimoji="0" lang="nl-NL" sz="3733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</a:t>
            </a:r>
            <a:r>
              <a:rPr kumimoji="0" lang="nl-NL" sz="3733" b="0" i="1" u="none" strike="noStrike" kern="1200" cap="none" spc="0" normalizeH="0" baseline="0" noProof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by</a:t>
            </a:r>
            <a:r>
              <a:rPr kumimoji="0" lang="nl-NL" sz="3733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</a:t>
            </a:r>
            <a:r>
              <a:rPr kumimoji="0" lang="nl-NL" sz="3733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Health~Holland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1DB98AC-64BA-442D-8FCF-0D9E30515CFB}"/>
              </a:ext>
            </a:extLst>
          </p:cNvPr>
          <p:cNvSpPr txBox="1">
            <a:spLocks/>
          </p:cNvSpPr>
          <p:nvPr/>
        </p:nvSpPr>
        <p:spPr>
          <a:xfrm>
            <a:off x="609599" y="1846717"/>
            <a:ext cx="5373509" cy="6875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667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400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Digital Country Meet-ups / Re-</a:t>
            </a:r>
            <a:r>
              <a:rPr kumimoji="0" lang="nl-NL" sz="2133" b="1" i="0" u="none" strike="noStrike" kern="1200" cap="none" spc="0" normalizeH="0" baseline="0" noProof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Connects</a:t>
            </a:r>
            <a:r>
              <a:rPr kumimoji="0" lang="nl-NL" sz="2133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</a:p>
        </p:txBody>
      </p:sp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63BB94A5-8E6A-4463-9681-54C05957E104}"/>
              </a:ext>
            </a:extLst>
          </p:cNvPr>
          <p:cNvSpPr txBox="1">
            <a:spLocks/>
          </p:cNvSpPr>
          <p:nvPr/>
        </p:nvSpPr>
        <p:spPr>
          <a:xfrm>
            <a:off x="609599" y="2432356"/>
            <a:ext cx="11178010" cy="3733054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8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600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4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3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Europe day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 | Health~Holland Digital meet-up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 | Health~Holland Digital meet-up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India | Health~Holland Digital meet-up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Nordics</a:t>
            </a: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Gulf Region 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(Texas) 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ASEAN 5 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Colombia 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 | Health~Holland Digital Reconnect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None/>
              <a:tabLst/>
              <a:defRPr/>
            </a:pPr>
            <a:b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	</a:t>
            </a:r>
            <a:endParaRPr kumimoji="0" lang="nl-NL" sz="2400" b="0" i="0" u="sng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endParaRPr kumimoji="0" lang="nl-NL" sz="2133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E505B145-9E03-44F2-8ED3-1394161EF2F2}"/>
              </a:ext>
            </a:extLst>
          </p:cNvPr>
          <p:cNvSpPr txBox="1">
            <a:spLocks/>
          </p:cNvSpPr>
          <p:nvPr/>
        </p:nvSpPr>
        <p:spPr>
          <a:xfrm>
            <a:off x="5650308" y="1818948"/>
            <a:ext cx="5373509" cy="6875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667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400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None/>
              <a:defRPr sz="2133" b="1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Digital Meet-ups:</a:t>
            </a:r>
          </a:p>
        </p:txBody>
      </p:sp>
      <p:sp>
        <p:nvSpPr>
          <p:cNvPr id="17" name="Tijdelijke aanduiding voor inhoud 6">
            <a:extLst>
              <a:ext uri="{FF2B5EF4-FFF2-40B4-BE49-F238E27FC236}">
                <a16:creationId xmlns:a16="http://schemas.microsoft.com/office/drawing/2014/main" id="{98884967-BF31-4E65-B35B-BAD12709A185}"/>
              </a:ext>
            </a:extLst>
          </p:cNvPr>
          <p:cNvSpPr txBox="1">
            <a:spLocks/>
          </p:cNvSpPr>
          <p:nvPr/>
        </p:nvSpPr>
        <p:spPr>
          <a:xfrm>
            <a:off x="5650308" y="2432355"/>
            <a:ext cx="6535827" cy="3640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8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600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467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13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for Healthcare | Health~Holland Digital meet-up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457189" algn="l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Logistics Going Global | Health~Holland Digital meet-up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 Hospital Build | Health~Holland Digital meet-up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Digital Meet-up Creative Industry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Digital Meet-up Logistics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 typeface="Systeemlettertype regulier"/>
              <a:buChar char="~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C3AEC26-36C8-423C-930A-3BAB19FED4E5}"/>
              </a:ext>
            </a:extLst>
          </p:cNvPr>
          <p:cNvSpPr txBox="1">
            <a:spLocks/>
          </p:cNvSpPr>
          <p:nvPr/>
        </p:nvSpPr>
        <p:spPr>
          <a:xfrm>
            <a:off x="609600" y="1100002"/>
            <a:ext cx="10972799" cy="36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Tx/>
              <a:buNone/>
              <a:defRPr sz="2667" kern="1200">
                <a:solidFill>
                  <a:srgbClr val="118A92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FF6F00"/>
              </a:buClr>
              <a:buFont typeface="Systeemlettertype regulier"/>
              <a:buChar char="~"/>
              <a:defRPr sz="2133" kern="1200">
                <a:solidFill>
                  <a:srgbClr val="717276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F00"/>
              </a:buClr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Q3 – Q4 2021: 17 (Public-Private) activities - 678 </a:t>
            </a:r>
            <a:r>
              <a:rPr kumimoji="0" lang="nl-NL" sz="2667" b="0" i="0" u="none" strike="noStrike" kern="1200" cap="none" spc="0" normalizeH="0" baseline="0" noProof="0" err="1">
                <a:ln>
                  <a:noFill/>
                </a:ln>
                <a:solidFill>
                  <a:srgbClr val="118A9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participants</a:t>
            </a:r>
            <a:endParaRPr kumimoji="0" lang="nl-NL" sz="2667" b="0" i="0" u="none" strike="noStrike" kern="1200" cap="none" spc="0" normalizeH="0" baseline="0" noProof="0">
              <a:ln>
                <a:noFill/>
              </a:ln>
              <a:solidFill>
                <a:srgbClr val="118A92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07D593C-1CAB-45F1-B451-020B1E58C68E}"/>
              </a:ext>
            </a:extLst>
          </p:cNvPr>
          <p:cNvSpPr txBox="1"/>
          <p:nvPr/>
        </p:nvSpPr>
        <p:spPr>
          <a:xfrm>
            <a:off x="6020431" y="4041549"/>
            <a:ext cx="5185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International Strategy 2020-2023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Health~Holland International Monitor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 </a:t>
            </a:r>
            <a:r>
              <a:rPr kumimoji="0" lang="nl-NL" sz="1600" b="0" i="1" u="none" strike="noStrike" kern="1200" cap="none" spc="0" normalizeH="0" baseline="0" noProof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factsheets</a:t>
            </a:r>
            <a:r>
              <a:rPr kumimoji="0" lang="nl-NL" sz="16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top 20 priority </a:t>
            </a:r>
            <a:r>
              <a:rPr kumimoji="0" lang="nl-NL" sz="1600" b="0" i="1" u="none" strike="noStrike" kern="1200" cap="none" spc="0" normalizeH="0" baseline="0" noProof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938DC7-DA0F-4B8D-84A5-3C12BB8F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42" y="5067510"/>
            <a:ext cx="5314619" cy="5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F11F5CB-21A5-41F8-9645-1DDD6ED0AB55}"/>
              </a:ext>
            </a:extLst>
          </p:cNvPr>
          <p:cNvSpPr txBox="1"/>
          <p:nvPr/>
        </p:nvSpPr>
        <p:spPr>
          <a:xfrm>
            <a:off x="6095999" y="5677612"/>
            <a:ext cx="3897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HVP 2021 | 231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44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countries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9690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6ad468-7b03-4ebd-a467-a51bd41935d3">
      <UserInfo>
        <DisplayName>Ilse Kloosterman</DisplayName>
        <AccountId>1606</AccountId>
        <AccountType/>
      </UserInfo>
      <UserInfo>
        <DisplayName>Louis Putzeist</DisplayName>
        <AccountId>19</AccountId>
        <AccountType/>
      </UserInfo>
      <UserInfo>
        <DisplayName>Lieke Hoppenbrouwers</DisplayName>
        <AccountId>2358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0F5A0EE026F40AC22D92849324E2B" ma:contentTypeVersion="15" ma:contentTypeDescription="Een nieuw document maken." ma:contentTypeScope="" ma:versionID="81d60d994120f7e419e7a6d5ea90cf73">
  <xsd:schema xmlns:xsd="http://www.w3.org/2001/XMLSchema" xmlns:xs="http://www.w3.org/2001/XMLSchema" xmlns:p="http://schemas.microsoft.com/office/2006/metadata/properties" xmlns:ns2="066ad468-7b03-4ebd-a467-a51bd41935d3" xmlns:ns3="9bdc1032-1df8-4c04-82b9-160ce29c4d1b" targetNamespace="http://schemas.microsoft.com/office/2006/metadata/properties" ma:root="true" ma:fieldsID="63d9ba73c594025d548772da7c3a7897" ns2:_="" ns3:_="">
    <xsd:import namespace="066ad468-7b03-4ebd-a467-a51bd41935d3"/>
    <xsd:import namespace="9bdc1032-1df8-4c04-82b9-160ce29c4d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ad468-7b03-4ebd-a467-a51bd41935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032-1df8-4c04-82b9-160ce29c4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4C3D1-332C-4D86-9D86-B1BA6CA77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6ED0C-2EC2-49D1-8428-89AB95E84F80}">
  <ds:schemaRefs>
    <ds:schemaRef ds:uri="066ad468-7b03-4ebd-a467-a51bd41935d3"/>
    <ds:schemaRef ds:uri="9bdc1032-1df8-4c04-82b9-160ce29c4d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212036-A690-4318-BCCB-EE4F67C5A425}">
  <ds:schemaRefs>
    <ds:schemaRef ds:uri="066ad468-7b03-4ebd-a467-a51bd41935d3"/>
    <ds:schemaRef ds:uri="9bdc1032-1df8-4c04-82b9-160ce29c4d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678</Words>
  <Application>Microsoft Office PowerPoint</Application>
  <PresentationFormat>Breedbeeld</PresentationFormat>
  <Paragraphs>125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Systeemlettertype regulier</vt:lpstr>
      <vt:lpstr>Times New Roman</vt:lpstr>
      <vt:lpstr>Wingdings</vt:lpstr>
      <vt:lpstr>Kantoorthema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 van Lin</dc:creator>
  <cp:lastModifiedBy>Micha van Lin</cp:lastModifiedBy>
  <cp:revision>5</cp:revision>
  <dcterms:created xsi:type="dcterms:W3CDTF">2021-07-01T09:09:16Z</dcterms:created>
  <dcterms:modified xsi:type="dcterms:W3CDTF">2022-02-11T08:00:51Z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0x0101009760F5A0EE026F40AC22D92849324E2B</vt:lpwstr>
  </property>
</Properties>
</file>